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5"/>
  </p:notesMasterIdLst>
  <p:sldIdLst>
    <p:sldId id="312" r:id="rId3"/>
    <p:sldId id="313" r:id="rId4"/>
    <p:sldId id="297" r:id="rId5"/>
    <p:sldId id="299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36" y="-8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EF189-EFF9-4201-BA60-FB2EE32288E7}" type="datetimeFigureOut">
              <a:rPr lang="el-GR" smtClean="0"/>
              <a:pPr/>
              <a:t>17/1/2016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F598A-98AF-432E-890B-90E5E0FA649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 userDrawn="1"/>
        </p:nvGrpSpPr>
        <p:grpSpPr>
          <a:xfrm>
            <a:off x="-1" y="6324600"/>
            <a:ext cx="12188826" cy="533400"/>
            <a:chOff x="-1" y="6324600"/>
            <a:chExt cx="12188826" cy="533400"/>
          </a:xfrm>
        </p:grpSpPr>
        <p:sp>
          <p:nvSpPr>
            <p:cNvPr id="12" name="Rectangle 11"/>
            <p:cNvSpPr/>
            <p:nvPr userDrawn="1"/>
          </p:nvSpPr>
          <p:spPr bwMode="auto">
            <a:xfrm>
              <a:off x="6856412" y="6324600"/>
              <a:ext cx="5332413" cy="533400"/>
            </a:xfrm>
            <a:prstGeom prst="rect">
              <a:avLst/>
            </a:prstGeom>
            <a:gradFill flip="none" rotWithShape="1">
              <a:gsLst>
                <a:gs pos="100000">
                  <a:schemeClr val="tx1"/>
                </a:gs>
                <a:gs pos="0">
                  <a:schemeClr val="lt1">
                    <a:shade val="67500"/>
                    <a:satMod val="11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8" name="Picture 7" descr="white-bar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 flipH="1">
              <a:off x="-1" y="6324600"/>
              <a:ext cx="12188825" cy="533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73414" y="1905001"/>
            <a:ext cx="1023988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73413" y="4344989"/>
            <a:ext cx="1023988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7868" y="1411553"/>
            <a:ext cx="1117309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88826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5414" y="649805"/>
            <a:ext cx="8608233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 i="1">
                <a:gradFill flip="none" rotWithShape="1">
                  <a:gsLst>
                    <a:gs pos="0">
                      <a:srgbClr val="FFFFB9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2915" y="4645615"/>
            <a:ext cx="7430435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5232" y="2355850"/>
            <a:ext cx="9898063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2000" b="1" i="0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4" name="Group 7"/>
          <p:cNvGrpSpPr/>
          <p:nvPr userDrawn="1"/>
        </p:nvGrpSpPr>
        <p:grpSpPr>
          <a:xfrm>
            <a:off x="-1" y="6324600"/>
            <a:ext cx="12188826" cy="533400"/>
            <a:chOff x="-1" y="6324600"/>
            <a:chExt cx="12188826" cy="533400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6856412" y="6324600"/>
              <a:ext cx="5332413" cy="533400"/>
            </a:xfrm>
            <a:prstGeom prst="rect">
              <a:avLst/>
            </a:prstGeom>
            <a:gradFill flip="none" rotWithShape="1">
              <a:gsLst>
                <a:gs pos="100000">
                  <a:schemeClr val="tx1"/>
                </a:gs>
                <a:gs pos="0">
                  <a:schemeClr val="lt1">
                    <a:shade val="67500"/>
                    <a:satMod val="11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10" name="Picture 9" descr="white-bar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 flipH="1">
              <a:off x="-1" y="6324600"/>
              <a:ext cx="12188825" cy="5334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7868" y="1411552"/>
            <a:ext cx="11173090" cy="2210862"/>
          </a:xfrm>
        </p:spPr>
        <p:txBody>
          <a:bodyPr/>
          <a:lstStyle>
            <a:lvl1pPr>
              <a:lnSpc>
                <a:spcPct val="90000"/>
              </a:lnSpc>
              <a:buFontTx/>
              <a:buBlip>
                <a:blip r:embed="rId2"/>
              </a:buBlip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68" y="1412875"/>
            <a:ext cx="1117309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868" y="1411553"/>
            <a:ext cx="5484971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411553"/>
            <a:ext cx="5484971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868" y="1411553"/>
            <a:ext cx="5484971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867" y="2174875"/>
            <a:ext cx="5484971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29" y="1411553"/>
            <a:ext cx="548792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48920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7868" y="1411553"/>
            <a:ext cx="1117309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228600"/>
            <a:ext cx="11165020" cy="7478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1420813"/>
            <a:ext cx="11165020" cy="2128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kumimoji="0" lang="en-US" sz="5400" b="0" i="0" u="none" strike="noStrike" kern="1200" cap="none" spc="-150" normalizeH="0" baseline="0" noProof="0" dirty="0">
          <a:ln w="11430"/>
          <a:gradFill flip="none" rotWithShape="1">
            <a:gsLst>
              <a:gs pos="0">
                <a:srgbClr val="FFFFB9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uLnTx/>
          <a:uFillTx/>
          <a:latin typeface="+mj-lt"/>
          <a:ea typeface="+mn-ea"/>
          <a:cs typeface="+mn-cs"/>
        </a:defRPr>
      </a:lvl1pPr>
    </p:titleStyle>
    <p:bodyStyle>
      <a:lvl1pPr marL="457200" indent="-45720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3200" kern="120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1pPr>
      <a:lvl2pPr marL="857250" indent="-400050" algn="l" defTabSz="914363" rtl="0" eaLnBrk="1" latinLnBrk="0" hangingPunct="1">
        <a:lnSpc>
          <a:spcPct val="90000"/>
        </a:lnSpc>
        <a:spcBef>
          <a:spcPct val="20000"/>
        </a:spcBef>
        <a:buSzPct val="85000"/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2pPr>
      <a:lvl3pPr marL="1258888" indent="-401638" algn="l" defTabSz="914363" rtl="0" eaLnBrk="1" latinLnBrk="0" hangingPunct="1">
        <a:lnSpc>
          <a:spcPct val="90000"/>
        </a:lnSpc>
        <a:spcBef>
          <a:spcPct val="20000"/>
        </a:spcBef>
        <a:buSzPct val="85000"/>
        <a:buFontTx/>
        <a:buBlip>
          <a:blip r:embed="rId13"/>
        </a:buBlip>
        <a:defRPr sz="2400" kern="120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SzPct val="85000"/>
        <a:buFontTx/>
        <a:buBlip>
          <a:blip r:embed="rId13"/>
        </a:buBlip>
        <a:defRPr sz="2400" kern="120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SzPct val="85000"/>
        <a:buFontTx/>
        <a:buBlip>
          <a:blip r:embed="rId13"/>
        </a:buBlip>
        <a:defRPr sz="2400" kern="120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10" y="3143248"/>
            <a:ext cx="4427897" cy="44988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756" y="0"/>
            <a:ext cx="1188132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SPOT </a:t>
            </a:r>
            <a:r>
              <a:rPr lang="el-G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ΑΣΦΑΛΙΣΤΙΚΟΥ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l-G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ΣΠΙΚΑΖ</a:t>
            </a:r>
          </a:p>
          <a:p>
            <a:endParaRPr lang="el-GR" sz="1400" b="1" dirty="0" smtClean="0"/>
          </a:p>
          <a:p>
            <a:r>
              <a:rPr lang="el-GR" sz="1400" b="1" dirty="0" smtClean="0"/>
              <a:t>ΕΚΦ/ΤΗΣ </a:t>
            </a:r>
            <a:r>
              <a:rPr lang="el-GR" sz="1400" dirty="0" smtClean="0"/>
              <a:t>	Κάποιοι λένε ότι το προσχέδιο νόμου για το ασφαλιστικό</a:t>
            </a:r>
          </a:p>
          <a:p>
            <a:r>
              <a:rPr lang="el-GR" sz="1400" dirty="0" smtClean="0"/>
              <a:t> </a:t>
            </a:r>
          </a:p>
          <a:p>
            <a:r>
              <a:rPr lang="el-GR" sz="1400" dirty="0" smtClean="0"/>
              <a:t>	αφορά  μόνο τους ελεύθερους επαγγελματίες και τους επιστήμονες!</a:t>
            </a:r>
          </a:p>
          <a:p>
            <a:r>
              <a:rPr lang="el-GR" sz="1400" dirty="0" smtClean="0"/>
              <a:t> </a:t>
            </a:r>
          </a:p>
          <a:p>
            <a:r>
              <a:rPr lang="el-GR" sz="1400" b="1" dirty="0" smtClean="0"/>
              <a:t>	Λάθος</a:t>
            </a:r>
            <a:r>
              <a:rPr lang="el-GR" sz="1400" dirty="0" smtClean="0"/>
              <a:t>!</a:t>
            </a:r>
          </a:p>
          <a:p>
            <a:r>
              <a:rPr lang="el-GR" sz="1400" dirty="0" smtClean="0"/>
              <a:t> 	</a:t>
            </a:r>
          </a:p>
          <a:p>
            <a:r>
              <a:rPr lang="el-GR" sz="1400" dirty="0" smtClean="0"/>
              <a:t>	Μας αφορά όλους!</a:t>
            </a:r>
          </a:p>
          <a:p>
            <a:r>
              <a:rPr lang="el-GR" sz="1400" dirty="0" smtClean="0"/>
              <a:t> </a:t>
            </a:r>
          </a:p>
          <a:p>
            <a:r>
              <a:rPr lang="el-GR" sz="1400" dirty="0" smtClean="0"/>
              <a:t>	Γιατί το προσχέδιο δεν δημεύει μόνο το εισόδημα των ελευθέρων επαγγελματιών!</a:t>
            </a:r>
          </a:p>
          <a:p>
            <a:r>
              <a:rPr lang="el-GR" sz="1400" dirty="0" smtClean="0"/>
              <a:t> </a:t>
            </a:r>
          </a:p>
          <a:p>
            <a:r>
              <a:rPr lang="el-GR" sz="1400" dirty="0" smtClean="0"/>
              <a:t>	Οδηγεί σε </a:t>
            </a:r>
            <a:r>
              <a:rPr lang="el-GR" sz="1400" b="1" dirty="0" smtClean="0"/>
              <a:t>απολύσεις</a:t>
            </a:r>
            <a:endParaRPr lang="el-GR" sz="1400" dirty="0" smtClean="0"/>
          </a:p>
          <a:p>
            <a:r>
              <a:rPr lang="el-GR" sz="1400" dirty="0" smtClean="0"/>
              <a:t> </a:t>
            </a:r>
          </a:p>
          <a:p>
            <a:r>
              <a:rPr lang="el-GR" sz="1400" b="1" dirty="0" smtClean="0"/>
              <a:t>	μετανάστευση</a:t>
            </a:r>
            <a:r>
              <a:rPr lang="el-GR" sz="1400" dirty="0" smtClean="0"/>
              <a:t> νέων επιστημόνων</a:t>
            </a:r>
          </a:p>
          <a:p>
            <a:r>
              <a:rPr lang="el-GR" sz="1400" dirty="0" smtClean="0"/>
              <a:t> </a:t>
            </a:r>
          </a:p>
          <a:p>
            <a:r>
              <a:rPr lang="el-GR" sz="1400" b="1" dirty="0" smtClean="0"/>
              <a:t>	χρεοκοπία</a:t>
            </a:r>
            <a:r>
              <a:rPr lang="el-GR" sz="1400" dirty="0" smtClean="0"/>
              <a:t> των ταμείων</a:t>
            </a:r>
          </a:p>
          <a:p>
            <a:r>
              <a:rPr lang="el-GR" sz="1400" dirty="0" smtClean="0"/>
              <a:t> </a:t>
            </a:r>
          </a:p>
          <a:p>
            <a:r>
              <a:rPr lang="el-GR" sz="1400" dirty="0" smtClean="0"/>
              <a:t>	και </a:t>
            </a:r>
            <a:r>
              <a:rPr lang="el-GR" sz="1400" b="1" dirty="0" smtClean="0"/>
              <a:t>έκρηξη</a:t>
            </a:r>
            <a:r>
              <a:rPr lang="el-GR" sz="1400" dirty="0" smtClean="0"/>
              <a:t> παραοικονομίας.</a:t>
            </a:r>
          </a:p>
          <a:p>
            <a:endParaRPr lang="el-GR" sz="1400" dirty="0" smtClean="0"/>
          </a:p>
          <a:p>
            <a:r>
              <a:rPr lang="el-GR" sz="1400" b="1" dirty="0" smtClean="0"/>
              <a:t>	Αυτά</a:t>
            </a:r>
            <a:r>
              <a:rPr lang="el-GR" sz="1400" dirty="0" smtClean="0"/>
              <a:t>, μας αφορούν όλους </a:t>
            </a:r>
          </a:p>
          <a:p>
            <a:r>
              <a:rPr lang="el-GR" sz="1400" dirty="0" smtClean="0"/>
              <a:t> </a:t>
            </a:r>
          </a:p>
          <a:p>
            <a:r>
              <a:rPr lang="el-GR" sz="1400" dirty="0" smtClean="0"/>
              <a:t>	και </a:t>
            </a:r>
            <a:r>
              <a:rPr lang="el-GR" sz="1400" b="1" dirty="0" smtClean="0"/>
              <a:t>όλοι μαζί</a:t>
            </a:r>
            <a:r>
              <a:rPr lang="el-GR" sz="1400" dirty="0" smtClean="0"/>
              <a:t> μπορούμε να τα σταματήσουμε!</a:t>
            </a:r>
          </a:p>
          <a:p>
            <a:r>
              <a:rPr lang="el-GR" sz="1400" dirty="0" smtClean="0"/>
              <a:t> </a:t>
            </a:r>
          </a:p>
          <a:p>
            <a:r>
              <a:rPr lang="el-GR" sz="1400" dirty="0" smtClean="0"/>
              <a:t>	Οι επιστημονικοί φορείς της χώρας, με κάθε Έλληνα στο πλευρό μας</a:t>
            </a:r>
          </a:p>
          <a:p>
            <a:r>
              <a:rPr lang="el-GR" sz="1400" dirty="0" smtClean="0"/>
              <a:t> </a:t>
            </a:r>
          </a:p>
          <a:p>
            <a:r>
              <a:rPr lang="el-GR" sz="1400" dirty="0" smtClean="0"/>
              <a:t>	είμαστε έτοιμοι να καταθέσουμε προτάσεις.</a:t>
            </a:r>
          </a:p>
          <a:p>
            <a:endParaRPr lang="el-GR" sz="1400" b="1" dirty="0" smtClean="0"/>
          </a:p>
          <a:p>
            <a:r>
              <a:rPr lang="el-GR" sz="1400" b="1" dirty="0" smtClean="0"/>
              <a:t>	Η κυβέρνηση ακούει;</a:t>
            </a:r>
            <a:endParaRPr lang="el-GR" sz="1400" dirty="0" smtClean="0"/>
          </a:p>
          <a:p>
            <a:endParaRPr lang="el-GR" sz="1400" dirty="0" smtClean="0"/>
          </a:p>
          <a:p>
            <a:endParaRPr lang="el-G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10" y="3143248"/>
            <a:ext cx="4427897" cy="44988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asfalistiko story 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80320" cy="691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10" y="3143248"/>
            <a:ext cx="4427897" cy="44988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asfalistiko story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80320" cy="691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10" y="3143248"/>
            <a:ext cx="4427897" cy="44988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asfalistiko story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80320" cy="691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10" y="3143248"/>
            <a:ext cx="4427897" cy="44988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asfalistiko story 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80320" cy="691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10" y="3143248"/>
            <a:ext cx="4427897" cy="44988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asfalistiko story 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80320" cy="691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10" y="3143248"/>
            <a:ext cx="4427897" cy="44988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asfalistiko story 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80320" cy="691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10" y="3143248"/>
            <a:ext cx="4427897" cy="44988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asfalistiko story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80320" cy="691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10" y="3143248"/>
            <a:ext cx="4427897" cy="44988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asfalistiko story 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80320" cy="691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10" y="3143248"/>
            <a:ext cx="4427897" cy="44988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asfalistiko story 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80320" cy="691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10" y="3143248"/>
            <a:ext cx="4427897" cy="44988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asfalistiko story 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80320" cy="691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10" y="3143248"/>
            <a:ext cx="4427897" cy="44988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756" y="2204864"/>
            <a:ext cx="118813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TV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 </a:t>
            </a:r>
            <a:r>
              <a:rPr lang="el-G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ΑΣΦΑΛΙΣΤΙΚΟΥ </a:t>
            </a:r>
          </a:p>
          <a:p>
            <a:endParaRPr lang="el-GR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</a:t>
            </a:r>
            <a:r>
              <a:rPr lang="el-G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ΕΝΔΕΙΚΤΙΚΟ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STORYBOARD</a:t>
            </a:r>
            <a:endParaRPr lang="el-G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1400" dirty="0" smtClean="0"/>
          </a:p>
          <a:p>
            <a:endParaRPr lang="el-G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10" y="3143248"/>
            <a:ext cx="4427897" cy="44988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asfalistiko story 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80320" cy="691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10" y="3143248"/>
            <a:ext cx="4427897" cy="44988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asfalistiko story 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80320" cy="691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10" y="3143248"/>
            <a:ext cx="4427897" cy="44988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asfalistiko story 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6080" cy="691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10" y="3143248"/>
            <a:ext cx="4427897" cy="44988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asfalistiko story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80320" cy="691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10" y="3143248"/>
            <a:ext cx="4427897" cy="44988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asfalistiko story 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80320" cy="691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10" y="3143248"/>
            <a:ext cx="4427897" cy="44988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asfalistiko story 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80320" cy="691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10" y="3143248"/>
            <a:ext cx="4427897" cy="44988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asfalistiko story 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80320" cy="691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10" y="3143248"/>
            <a:ext cx="4427897" cy="44988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asfalistiko story 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80320" cy="691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10" y="3143248"/>
            <a:ext cx="4427897" cy="44988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asfalistiko story 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80320" cy="691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10" y="3143248"/>
            <a:ext cx="4427897" cy="44988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asfalistiko story 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80320" cy="691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eathered_Lime_Green 16x9 Template Segoe">
  <a:themeElements>
    <a:clrScheme name="Template-light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69BBC6-50EC-4B47-B6BE-05936D93D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2668</TotalTime>
  <Words>0</Words>
  <Application>Microsoft Office PowerPoint</Application>
  <PresentationFormat>Custom</PresentationFormat>
  <Paragraphs>56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1_Feathered_Lime_Green 16x9 Template Segoe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Odds Compare Page</dc:title>
  <dc:creator>I.LAGOS</dc:creator>
  <cp:lastModifiedBy>Mihalis Lagos</cp:lastModifiedBy>
  <cp:revision>308</cp:revision>
  <dcterms:created xsi:type="dcterms:W3CDTF">2015-03-19T15:44:39Z</dcterms:created>
  <dcterms:modified xsi:type="dcterms:W3CDTF">2016-01-17T21:55:36Z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TC102867359990</vt:lpwstr>
  </property>
</Properties>
</file>