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4497ab33eabd4b40" /><Relationship Type="http://schemas.openxmlformats.org/officeDocument/2006/relationships/extended-properties" Target="/docProps/app.xml" Id="Rec708fb6b81643c0" /><Relationship Type="http://schemas.openxmlformats.org/officeDocument/2006/relationships/officeDocument" Target="/ppt/presentation.xml" Id="R0a389c4395c348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a5efa3a55b4e18"/>
  </p:sldMasterIdLst>
  <p:notesMasterIdLst>
    <p:notesMasterId xmlns:r="http://schemas.openxmlformats.org/officeDocument/2006/relationships" r:id="R7a019de65f824c9f"/>
  </p:notesMasterIdLst>
  <p:sldIdLst>
    <p:sldId xmlns:r="http://schemas.openxmlformats.org/officeDocument/2006/relationships" id="256" r:id="R8a3959b338624bda"/>
    <p:sldId xmlns:r="http://schemas.openxmlformats.org/officeDocument/2006/relationships" id="257" r:id="Rbd33e4d162454b50"/>
    <p:sldId xmlns:r="http://schemas.openxmlformats.org/officeDocument/2006/relationships" id="258" r:id="Re6214ec640204f24"/>
    <p:sldId xmlns:r="http://schemas.openxmlformats.org/officeDocument/2006/relationships" id="259" r:id="Ra5904a2ed58b4764"/>
    <p:sldId xmlns:r="http://schemas.openxmlformats.org/officeDocument/2006/relationships" id="260" r:id="R8f9bbde48f82435c"/>
    <p:sldId xmlns:r="http://schemas.openxmlformats.org/officeDocument/2006/relationships" id="261" r:id="Rf1372a80820d458e"/>
    <p:sldId xmlns:r="http://schemas.openxmlformats.org/officeDocument/2006/relationships" id="262" r:id="R5961f4371e044e66"/>
    <p:sldId xmlns:r="http://schemas.openxmlformats.org/officeDocument/2006/relationships" id="263" r:id="Re3bc2c201fee49e4"/>
    <p:sldId xmlns:r="http://schemas.openxmlformats.org/officeDocument/2006/relationships" id="264" r:id="Rd678c2244c4947b3"/>
    <p:sldId xmlns:r="http://schemas.openxmlformats.org/officeDocument/2006/relationships" id="265" r:id="R7a6dd02757634d34"/>
    <p:sldId xmlns:r="http://schemas.openxmlformats.org/officeDocument/2006/relationships" id="266" r:id="R466854d606454704"/>
    <p:sldId xmlns:r="http://schemas.openxmlformats.org/officeDocument/2006/relationships" id="267" r:id="R6c38949f5c20431b"/>
    <p:sldId xmlns:r="http://schemas.openxmlformats.org/officeDocument/2006/relationships" id="268" r:id="Ra946ed30c3b44245"/>
    <p:sldId xmlns:r="http://schemas.openxmlformats.org/officeDocument/2006/relationships" id="269" r:id="Rd94637d0faa544d7"/>
    <p:sldId xmlns:r="http://schemas.openxmlformats.org/officeDocument/2006/relationships" id="270" r:id="Rdc9a0638440f4185"/>
    <p:sldId xmlns:r="http://schemas.openxmlformats.org/officeDocument/2006/relationships" id="271" r:id="Ra21d234d7f144f3b"/>
    <p:sldId xmlns:r="http://schemas.openxmlformats.org/officeDocument/2006/relationships" id="272" r:id="R89ac60d9c6ca41f4"/>
    <p:sldId xmlns:r="http://schemas.openxmlformats.org/officeDocument/2006/relationships" id="273" r:id="R9930e19927dd4d59"/>
    <p:sldId xmlns:r="http://schemas.openxmlformats.org/officeDocument/2006/relationships" id="274" r:id="Ra3bfed0ea8ae4886"/>
    <p:sldId xmlns:r="http://schemas.openxmlformats.org/officeDocument/2006/relationships" id="275" r:id="R1daaae7cd23b4ced"/>
    <p:sldId xmlns:r="http://schemas.openxmlformats.org/officeDocument/2006/relationships" id="276" r:id="R0f488767813c40d5"/>
    <p:sldId xmlns:r="http://schemas.openxmlformats.org/officeDocument/2006/relationships" id="277" r:id="Rbc1817dce2f846d5"/>
    <p:sldId xmlns:r="http://schemas.openxmlformats.org/officeDocument/2006/relationships" id="278" r:id="R63c91aa1d5454461"/>
    <p:sldId xmlns:r="http://schemas.openxmlformats.org/officeDocument/2006/relationships" id="279" r:id="Rbfba94f388fe4dd5"/>
    <p:sldId xmlns:r="http://schemas.openxmlformats.org/officeDocument/2006/relationships" id="280" r:id="R6352e1369241463e"/>
    <p:sldId xmlns:r="http://schemas.openxmlformats.org/officeDocument/2006/relationships" id="281" r:id="Rc2338537d0db4156"/>
    <p:sldId xmlns:r="http://schemas.openxmlformats.org/officeDocument/2006/relationships" id="282" r:id="Re2c76a0756bd41f4"/>
    <p:sldId xmlns:r="http://schemas.openxmlformats.org/officeDocument/2006/relationships" id="283" r:id="R45f75d115b4b40bc"/>
    <p:sldId xmlns:r="http://schemas.openxmlformats.org/officeDocument/2006/relationships" id="284" r:id="R06fa5475ba924dfa"/>
    <p:sldId xmlns:r="http://schemas.openxmlformats.org/officeDocument/2006/relationships" id="285" r:id="R282fe75d32b5467c"/>
    <p:sldId xmlns:r="http://schemas.openxmlformats.org/officeDocument/2006/relationships" id="286" r:id="R5ac8771566e845cf"/>
    <p:sldId xmlns:r="http://schemas.openxmlformats.org/officeDocument/2006/relationships" id="287" r:id="Rd22a2011572c49e8"/>
    <p:sldId xmlns:r="http://schemas.openxmlformats.org/officeDocument/2006/relationships" id="288" r:id="R8171af33bc854162"/>
    <p:sldId xmlns:r="http://schemas.openxmlformats.org/officeDocument/2006/relationships" id="289" r:id="Ra8cecbcd289e4fde"/>
    <p:sldId xmlns:r="http://schemas.openxmlformats.org/officeDocument/2006/relationships" id="290" r:id="R6f14062deca44b71"/>
    <p:sldId xmlns:r="http://schemas.openxmlformats.org/officeDocument/2006/relationships" id="291" r:id="Rd0bd0fc5f0a34b32"/>
    <p:sldId xmlns:r="http://schemas.openxmlformats.org/officeDocument/2006/relationships" id="292" r:id="Rb42aa172d6974c91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af42e7eb0f164db3" /><Relationship Type="http://schemas.openxmlformats.org/officeDocument/2006/relationships/slideMaster" Target="/ppt/slideMasters/slideMaster1.xml" Id="R32a5efa3a55b4e18" /><Relationship Type="http://schemas.openxmlformats.org/officeDocument/2006/relationships/notesMaster" Target="/ppt/notesMasters/notesMaster1.xml" Id="R7a019de65f824c9f" /><Relationship Type="http://schemas.openxmlformats.org/officeDocument/2006/relationships/presProps" Target="/ppt/presProps.xml" Id="R70ac063b8d0c4e6a" /><Relationship Type="http://schemas.openxmlformats.org/officeDocument/2006/relationships/tableStyles" Target="/ppt/tableStyles.xml" Id="R06999b8f2793436b" /><Relationship Type="http://schemas.openxmlformats.org/officeDocument/2006/relationships/slide" Target="/ppt/slides/slide1.xml" Id="R8a3959b338624bda" /><Relationship Type="http://schemas.openxmlformats.org/officeDocument/2006/relationships/slide" Target="/ppt/slides/slide2.xml" Id="Rbd33e4d162454b50" /><Relationship Type="http://schemas.openxmlformats.org/officeDocument/2006/relationships/slide" Target="/ppt/slides/slide3.xml" Id="Re6214ec640204f24" /><Relationship Type="http://schemas.openxmlformats.org/officeDocument/2006/relationships/slide" Target="/ppt/slides/slide4.xml" Id="Ra5904a2ed58b4764" /><Relationship Type="http://schemas.openxmlformats.org/officeDocument/2006/relationships/slide" Target="/ppt/slides/slide5.xml" Id="R8f9bbde48f82435c" /><Relationship Type="http://schemas.openxmlformats.org/officeDocument/2006/relationships/slide" Target="/ppt/slides/slide6.xml" Id="Rf1372a80820d458e" /><Relationship Type="http://schemas.openxmlformats.org/officeDocument/2006/relationships/slide" Target="/ppt/slides/slide7.xml" Id="R5961f4371e044e66" /><Relationship Type="http://schemas.openxmlformats.org/officeDocument/2006/relationships/slide" Target="/ppt/slides/slide8.xml" Id="Re3bc2c201fee49e4" /><Relationship Type="http://schemas.openxmlformats.org/officeDocument/2006/relationships/slide" Target="/ppt/slides/slide9.xml" Id="Rd678c2244c4947b3" /><Relationship Type="http://schemas.openxmlformats.org/officeDocument/2006/relationships/slide" Target="/ppt/slides/slide10.xml" Id="R7a6dd02757634d34" /><Relationship Type="http://schemas.openxmlformats.org/officeDocument/2006/relationships/slide" Target="/ppt/slides/slide11.xml" Id="R466854d606454704" /><Relationship Type="http://schemas.openxmlformats.org/officeDocument/2006/relationships/slide" Target="/ppt/slides/slide12.xml" Id="R6c38949f5c20431b" /><Relationship Type="http://schemas.openxmlformats.org/officeDocument/2006/relationships/slide" Target="/ppt/slides/slide13.xml" Id="Ra946ed30c3b44245" /><Relationship Type="http://schemas.openxmlformats.org/officeDocument/2006/relationships/slide" Target="/ppt/slides/slide14.xml" Id="Rd94637d0faa544d7" /><Relationship Type="http://schemas.openxmlformats.org/officeDocument/2006/relationships/slide" Target="/ppt/slides/slide15.xml" Id="Rdc9a0638440f4185" /><Relationship Type="http://schemas.openxmlformats.org/officeDocument/2006/relationships/slide" Target="/ppt/slides/slide16.xml" Id="Ra21d234d7f144f3b" /><Relationship Type="http://schemas.openxmlformats.org/officeDocument/2006/relationships/slide" Target="/ppt/slides/slide17.xml" Id="R89ac60d9c6ca41f4" /><Relationship Type="http://schemas.openxmlformats.org/officeDocument/2006/relationships/slide" Target="/ppt/slides/slide18.xml" Id="R9930e19927dd4d59" /><Relationship Type="http://schemas.openxmlformats.org/officeDocument/2006/relationships/slide" Target="/ppt/slides/slide19.xml" Id="Ra3bfed0ea8ae4886" /><Relationship Type="http://schemas.openxmlformats.org/officeDocument/2006/relationships/slide" Target="/ppt/slides/slide20.xml" Id="R1daaae7cd23b4ced" /><Relationship Type="http://schemas.openxmlformats.org/officeDocument/2006/relationships/slide" Target="/ppt/slides/slide21.xml" Id="R0f488767813c40d5" /><Relationship Type="http://schemas.openxmlformats.org/officeDocument/2006/relationships/slide" Target="/ppt/slides/slide22.xml" Id="Rbc1817dce2f846d5" /><Relationship Type="http://schemas.openxmlformats.org/officeDocument/2006/relationships/slide" Target="/ppt/slides/slide23.xml" Id="R63c91aa1d5454461" /><Relationship Type="http://schemas.openxmlformats.org/officeDocument/2006/relationships/slide" Target="/ppt/slides/slide24.xml" Id="Rbfba94f388fe4dd5" /><Relationship Type="http://schemas.openxmlformats.org/officeDocument/2006/relationships/slide" Target="/ppt/slides/slide25.xml" Id="R6352e1369241463e" /><Relationship Type="http://schemas.openxmlformats.org/officeDocument/2006/relationships/slide" Target="/ppt/slides/slide26.xml" Id="Rc2338537d0db4156" /><Relationship Type="http://schemas.openxmlformats.org/officeDocument/2006/relationships/slide" Target="/ppt/slides/slide27.xml" Id="Re2c76a0756bd41f4" /><Relationship Type="http://schemas.openxmlformats.org/officeDocument/2006/relationships/slide" Target="/ppt/slides/slide28.xml" Id="R45f75d115b4b40bc" /><Relationship Type="http://schemas.openxmlformats.org/officeDocument/2006/relationships/slide" Target="/ppt/slides/slide29.xml" Id="R06fa5475ba924dfa" /><Relationship Type="http://schemas.openxmlformats.org/officeDocument/2006/relationships/slide" Target="/ppt/slides/slide30.xml" Id="R282fe75d32b5467c" /><Relationship Type="http://schemas.openxmlformats.org/officeDocument/2006/relationships/slide" Target="/ppt/slides/slide31.xml" Id="R5ac8771566e845cf" /><Relationship Type="http://schemas.openxmlformats.org/officeDocument/2006/relationships/slide" Target="/ppt/slides/slide32.xml" Id="Rd22a2011572c49e8" /><Relationship Type="http://schemas.openxmlformats.org/officeDocument/2006/relationships/slide" Target="/ppt/slides/slide33.xml" Id="R8171af33bc854162" /><Relationship Type="http://schemas.openxmlformats.org/officeDocument/2006/relationships/slide" Target="/ppt/slides/slide34.xml" Id="Ra8cecbcd289e4fde" /><Relationship Type="http://schemas.openxmlformats.org/officeDocument/2006/relationships/slide" Target="/ppt/slides/slide35.xml" Id="R6f14062deca44b71" /><Relationship Type="http://schemas.openxmlformats.org/officeDocument/2006/relationships/slide" Target="/ppt/slides/slide36.xml" Id="Rd0bd0fc5f0a34b32" /><Relationship Type="http://schemas.openxmlformats.org/officeDocument/2006/relationships/slide" Target="/ppt/slides/slide37.xml" Id="Rb42aa172d6974c91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3b029d18f0a04603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131a7ffc7b1545a2" /><Relationship Type="http://schemas.openxmlformats.org/officeDocument/2006/relationships/notesMaster" Target="/ppt/notesMasters/notesMaster1.xml" Id="R1ab54dfde1bf4a57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ca2cea2ced554349" /><Relationship Type="http://schemas.openxmlformats.org/officeDocument/2006/relationships/notesMaster" Target="/ppt/notesMasters/notesMaster1.xml" Id="R935d1af819724845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afb5a0ccb3de4bc0" /><Relationship Type="http://schemas.openxmlformats.org/officeDocument/2006/relationships/notesMaster" Target="/ppt/notesMasters/notesMaster1.xml" Id="R6d89b0e81d9740b1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4f7ba72883ad4f26" /><Relationship Type="http://schemas.openxmlformats.org/officeDocument/2006/relationships/notesMaster" Target="/ppt/notesMasters/notesMaster1.xml" Id="R12884640088a435a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d995b175ccf14cc6" /><Relationship Type="http://schemas.openxmlformats.org/officeDocument/2006/relationships/notesMaster" Target="/ppt/notesMasters/notesMaster1.xml" Id="R809d944dda0b4840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0817d71a1eb64dd3" /><Relationship Type="http://schemas.openxmlformats.org/officeDocument/2006/relationships/notesMaster" Target="/ppt/notesMasters/notesMaster1.xml" Id="Rd370a4ae2b91440e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68048df9bc9c4995" /><Relationship Type="http://schemas.openxmlformats.org/officeDocument/2006/relationships/notesMaster" Target="/ppt/notesMasters/notesMaster1.xml" Id="R0767604f26f8414b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a1a185d4c8444f62" /><Relationship Type="http://schemas.openxmlformats.org/officeDocument/2006/relationships/notesMaster" Target="/ppt/notesMasters/notesMaster1.xml" Id="Re26e69ddba1e4f6f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b167dd31afb544fc" /><Relationship Type="http://schemas.openxmlformats.org/officeDocument/2006/relationships/notesMaster" Target="/ppt/notesMasters/notesMaster1.xml" Id="R529ff6064dc547de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dd73814b5da84ba2" /><Relationship Type="http://schemas.openxmlformats.org/officeDocument/2006/relationships/notesMaster" Target="/ppt/notesMasters/notesMaster1.xml" Id="R69fd4e86bc0048f8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9b920973295a4dfb" /><Relationship Type="http://schemas.openxmlformats.org/officeDocument/2006/relationships/notesMaster" Target="/ppt/notesMasters/notesMaster1.xml" Id="Racc69794339c4494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07e4f76d8294a59" /><Relationship Type="http://schemas.openxmlformats.org/officeDocument/2006/relationships/notesMaster" Target="/ppt/notesMasters/notesMaster1.xml" Id="R3b3667ac74444709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add3bd3ff2c24560" /><Relationship Type="http://schemas.openxmlformats.org/officeDocument/2006/relationships/notesMaster" Target="/ppt/notesMasters/notesMaster1.xml" Id="Rc52bbe568bd140b7" /></Relationships>
</file>

<file path=ppt/notesSlides/_rels/notesSlide21.xml.rels>&#65279;<?xml version="1.0" encoding="utf-8"?><Relationships xmlns="http://schemas.openxmlformats.org/package/2006/relationships"><Relationship Type="http://schemas.openxmlformats.org/officeDocument/2006/relationships/slide" Target="/ppt/slides/slide21.xml" Id="Rf76dc8944e87423c" /><Relationship Type="http://schemas.openxmlformats.org/officeDocument/2006/relationships/notesMaster" Target="/ppt/notesMasters/notesMaster1.xml" Id="Rc080bb16ef83486c" /></Relationships>
</file>

<file path=ppt/notesSlides/_rels/notesSlide22.xml.rels>&#65279;<?xml version="1.0" encoding="utf-8"?><Relationships xmlns="http://schemas.openxmlformats.org/package/2006/relationships"><Relationship Type="http://schemas.openxmlformats.org/officeDocument/2006/relationships/slide" Target="/ppt/slides/slide22.xml" Id="R5953aa85a10345b1" /><Relationship Type="http://schemas.openxmlformats.org/officeDocument/2006/relationships/notesMaster" Target="/ppt/notesMasters/notesMaster1.xml" Id="Ra3982a25e5614cca" /></Relationships>
</file>

<file path=ppt/notesSlides/_rels/notesSlide23.xml.rels>&#65279;<?xml version="1.0" encoding="utf-8"?><Relationships xmlns="http://schemas.openxmlformats.org/package/2006/relationships"><Relationship Type="http://schemas.openxmlformats.org/officeDocument/2006/relationships/slide" Target="/ppt/slides/slide23.xml" Id="Rcb88a0073d844e84" /><Relationship Type="http://schemas.openxmlformats.org/officeDocument/2006/relationships/notesMaster" Target="/ppt/notesMasters/notesMaster1.xml" Id="R9fa9398577604e43" /></Relationships>
</file>

<file path=ppt/notesSlides/_rels/notesSlide24.xml.rels>&#65279;<?xml version="1.0" encoding="utf-8"?><Relationships xmlns="http://schemas.openxmlformats.org/package/2006/relationships"><Relationship Type="http://schemas.openxmlformats.org/officeDocument/2006/relationships/slide" Target="/ppt/slides/slide24.xml" Id="Rdbe5479949b94fb7" /><Relationship Type="http://schemas.openxmlformats.org/officeDocument/2006/relationships/notesMaster" Target="/ppt/notesMasters/notesMaster1.xml" Id="R7290279300414295" /></Relationships>
</file>

<file path=ppt/notesSlides/_rels/notesSlide25.xml.rels>&#65279;<?xml version="1.0" encoding="utf-8"?><Relationships xmlns="http://schemas.openxmlformats.org/package/2006/relationships"><Relationship Type="http://schemas.openxmlformats.org/officeDocument/2006/relationships/slide" Target="/ppt/slides/slide25.xml" Id="R874f46f52ac548d4" /><Relationship Type="http://schemas.openxmlformats.org/officeDocument/2006/relationships/notesMaster" Target="/ppt/notesMasters/notesMaster1.xml" Id="R1f38cb0e29d74bae" /></Relationships>
</file>

<file path=ppt/notesSlides/_rels/notesSlide26.xml.rels>&#65279;<?xml version="1.0" encoding="utf-8"?><Relationships xmlns="http://schemas.openxmlformats.org/package/2006/relationships"><Relationship Type="http://schemas.openxmlformats.org/officeDocument/2006/relationships/slide" Target="/ppt/slides/slide26.xml" Id="R5190171228984a4a" /><Relationship Type="http://schemas.openxmlformats.org/officeDocument/2006/relationships/notesMaster" Target="/ppt/notesMasters/notesMaster1.xml" Id="R99ea9c98afd5432a" /></Relationships>
</file>

<file path=ppt/notesSlides/_rels/notesSlide27.xml.rels>&#65279;<?xml version="1.0" encoding="utf-8"?><Relationships xmlns="http://schemas.openxmlformats.org/package/2006/relationships"><Relationship Type="http://schemas.openxmlformats.org/officeDocument/2006/relationships/slide" Target="/ppt/slides/slide27.xml" Id="Rda7d80222d314152" /><Relationship Type="http://schemas.openxmlformats.org/officeDocument/2006/relationships/notesMaster" Target="/ppt/notesMasters/notesMaster1.xml" Id="Ra1ff6b9c325d46f1" /></Relationships>
</file>

<file path=ppt/notesSlides/_rels/notesSlide28.xml.rels>&#65279;<?xml version="1.0" encoding="utf-8"?><Relationships xmlns="http://schemas.openxmlformats.org/package/2006/relationships"><Relationship Type="http://schemas.openxmlformats.org/officeDocument/2006/relationships/slide" Target="/ppt/slides/slide28.xml" Id="R44f3286265b8438a" /><Relationship Type="http://schemas.openxmlformats.org/officeDocument/2006/relationships/notesMaster" Target="/ppt/notesMasters/notesMaster1.xml" Id="Rd1e0bb3cd985484c" /></Relationships>
</file>

<file path=ppt/notesSlides/_rels/notesSlide29.xml.rels>&#65279;<?xml version="1.0" encoding="utf-8"?><Relationships xmlns="http://schemas.openxmlformats.org/package/2006/relationships"><Relationship Type="http://schemas.openxmlformats.org/officeDocument/2006/relationships/slide" Target="/ppt/slides/slide29.xml" Id="Recb5f5aeede74ba6" /><Relationship Type="http://schemas.openxmlformats.org/officeDocument/2006/relationships/notesMaster" Target="/ppt/notesMasters/notesMaster1.xml" Id="R310ed6720daa40b2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2fafc4d847a4f9b" /><Relationship Type="http://schemas.openxmlformats.org/officeDocument/2006/relationships/notesMaster" Target="/ppt/notesMasters/notesMaster1.xml" Id="R5e38e760698f4c07" /></Relationships>
</file>

<file path=ppt/notesSlides/_rels/notesSlide30.xml.rels>&#65279;<?xml version="1.0" encoding="utf-8"?><Relationships xmlns="http://schemas.openxmlformats.org/package/2006/relationships"><Relationship Type="http://schemas.openxmlformats.org/officeDocument/2006/relationships/slide" Target="/ppt/slides/slide30.xml" Id="R9876b911e0d947c3" /><Relationship Type="http://schemas.openxmlformats.org/officeDocument/2006/relationships/notesMaster" Target="/ppt/notesMasters/notesMaster1.xml" Id="R5c3094fdb954466f" /></Relationships>
</file>

<file path=ppt/notesSlides/_rels/notesSlide31.xml.rels>&#65279;<?xml version="1.0" encoding="utf-8"?><Relationships xmlns="http://schemas.openxmlformats.org/package/2006/relationships"><Relationship Type="http://schemas.openxmlformats.org/officeDocument/2006/relationships/slide" Target="/ppt/slides/slide31.xml" Id="Rcfec060100c04c28" /><Relationship Type="http://schemas.openxmlformats.org/officeDocument/2006/relationships/notesMaster" Target="/ppt/notesMasters/notesMaster1.xml" Id="Rc53993fad2564e88" /></Relationships>
</file>

<file path=ppt/notesSlides/_rels/notesSlide32.xml.rels>&#65279;<?xml version="1.0" encoding="utf-8"?><Relationships xmlns="http://schemas.openxmlformats.org/package/2006/relationships"><Relationship Type="http://schemas.openxmlformats.org/officeDocument/2006/relationships/slide" Target="/ppt/slides/slide32.xml" Id="R38af4003ba0747ec" /><Relationship Type="http://schemas.openxmlformats.org/officeDocument/2006/relationships/notesMaster" Target="/ppt/notesMasters/notesMaster1.xml" Id="Rc61cc198f98a49de" /></Relationships>
</file>

<file path=ppt/notesSlides/_rels/notesSlide33.xml.rels>&#65279;<?xml version="1.0" encoding="utf-8"?><Relationships xmlns="http://schemas.openxmlformats.org/package/2006/relationships"><Relationship Type="http://schemas.openxmlformats.org/officeDocument/2006/relationships/slide" Target="/ppt/slides/slide33.xml" Id="Rd62cd9389c8741eb" /><Relationship Type="http://schemas.openxmlformats.org/officeDocument/2006/relationships/notesMaster" Target="/ppt/notesMasters/notesMaster1.xml" Id="R6bc8e650f37647ba" /></Relationships>
</file>

<file path=ppt/notesSlides/_rels/notesSlide34.xml.rels>&#65279;<?xml version="1.0" encoding="utf-8"?><Relationships xmlns="http://schemas.openxmlformats.org/package/2006/relationships"><Relationship Type="http://schemas.openxmlformats.org/officeDocument/2006/relationships/slide" Target="/ppt/slides/slide34.xml" Id="R3235e75c294a46ec" /><Relationship Type="http://schemas.openxmlformats.org/officeDocument/2006/relationships/notesMaster" Target="/ppt/notesMasters/notesMaster1.xml" Id="R420b1c7b67ea4ba3" /></Relationships>
</file>

<file path=ppt/notesSlides/_rels/notesSlide35.xml.rels>&#65279;<?xml version="1.0" encoding="utf-8"?><Relationships xmlns="http://schemas.openxmlformats.org/package/2006/relationships"><Relationship Type="http://schemas.openxmlformats.org/officeDocument/2006/relationships/slide" Target="/ppt/slides/slide35.xml" Id="R7f11121fdb46412d" /><Relationship Type="http://schemas.openxmlformats.org/officeDocument/2006/relationships/notesMaster" Target="/ppt/notesMasters/notesMaster1.xml" Id="Rc701c2a668c044a1" /></Relationships>
</file>

<file path=ppt/notesSlides/_rels/notesSlide36.xml.rels>&#65279;<?xml version="1.0" encoding="utf-8"?><Relationships xmlns="http://schemas.openxmlformats.org/package/2006/relationships"><Relationship Type="http://schemas.openxmlformats.org/officeDocument/2006/relationships/slide" Target="/ppt/slides/slide36.xml" Id="Rc097cdff819148a8" /><Relationship Type="http://schemas.openxmlformats.org/officeDocument/2006/relationships/notesMaster" Target="/ppt/notesMasters/notesMaster1.xml" Id="Rd6c311c6feda4141" /></Relationships>
</file>

<file path=ppt/notesSlides/_rels/notesSlide37.xml.rels>&#65279;<?xml version="1.0" encoding="utf-8"?><Relationships xmlns="http://schemas.openxmlformats.org/package/2006/relationships"><Relationship Type="http://schemas.openxmlformats.org/officeDocument/2006/relationships/slide" Target="/ppt/slides/slide37.xml" Id="Rb9ee192df2534f0a" /><Relationship Type="http://schemas.openxmlformats.org/officeDocument/2006/relationships/notesMaster" Target="/ppt/notesMasters/notesMaster1.xml" Id="R7e2d00902e0e453a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1b501680ce254563" /><Relationship Type="http://schemas.openxmlformats.org/officeDocument/2006/relationships/notesMaster" Target="/ppt/notesMasters/notesMaster1.xml" Id="R09c3eb6c28c146d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a51d9e951cfe49a0" /><Relationship Type="http://schemas.openxmlformats.org/officeDocument/2006/relationships/notesMaster" Target="/ppt/notesMasters/notesMaster1.xml" Id="Rb76db29242034e83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ad7de44b834045f0" /><Relationship Type="http://schemas.openxmlformats.org/officeDocument/2006/relationships/notesMaster" Target="/ppt/notesMasters/notesMaster1.xml" Id="R21e03ddb6e3c4d48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4586011c6d314b96" /><Relationship Type="http://schemas.openxmlformats.org/officeDocument/2006/relationships/notesMaster" Target="/ppt/notesMasters/notesMaster1.xml" Id="R0542c3c281b64bf2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51449a64563549eb" /><Relationship Type="http://schemas.openxmlformats.org/officeDocument/2006/relationships/notesMaster" Target="/ppt/notesMasters/notesMaster1.xml" Id="Rcf5520f175b246d2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3722390d1968414f" /><Relationship Type="http://schemas.openxmlformats.org/officeDocument/2006/relationships/notesMaster" Target="/ppt/notesMasters/notesMaster1.xml" Id="R6cb9db763f534f9e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0bfa505b744b7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2ac2cb437c2e493b" /><Relationship Type="http://schemas.openxmlformats.org/officeDocument/2006/relationships/slideLayout" Target="/ppt/slideLayouts/slideLayout1.xml" Id="R5ee051200b2c4f14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e051200b2c4f14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1d9e452364a2f" /><Relationship Type="http://schemas.openxmlformats.org/officeDocument/2006/relationships/notesSlide" Target="/ppt/notesSlides/notesSlide1.xml" Id="R7682e4f9a9394733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8fb7722b347cf" /><Relationship Type="http://schemas.openxmlformats.org/officeDocument/2006/relationships/notesSlide" Target="/ppt/notesSlides/notesSlide10.xml" Id="Rde2f80da40264514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c3c58bd5f4db5" /><Relationship Type="http://schemas.openxmlformats.org/officeDocument/2006/relationships/notesSlide" Target="/ppt/notesSlides/notesSlide11.xml" Id="R2ecdf5d1a60e4fc3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d06ab5bab460e" /><Relationship Type="http://schemas.openxmlformats.org/officeDocument/2006/relationships/notesSlide" Target="/ppt/notesSlides/notesSlide12.xml" Id="Rc694b93285104fd9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3e30744214b8f" /><Relationship Type="http://schemas.openxmlformats.org/officeDocument/2006/relationships/notesSlide" Target="/ppt/notesSlides/notesSlide13.xml" Id="Rdf89c817133346ca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2df6c8a2846ff" /><Relationship Type="http://schemas.openxmlformats.org/officeDocument/2006/relationships/notesSlide" Target="/ppt/notesSlides/notesSlide14.xml" Id="R9948f93a2bf74775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9b08bb82a46bb" /><Relationship Type="http://schemas.openxmlformats.org/officeDocument/2006/relationships/notesSlide" Target="/ppt/notesSlides/notesSlide15.xml" Id="R14b5c69070e34242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caa1f4b284759" /><Relationship Type="http://schemas.openxmlformats.org/officeDocument/2006/relationships/notesSlide" Target="/ppt/notesSlides/notesSlide16.xml" Id="Rdea24583578d4ea9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c3d597a884790" /><Relationship Type="http://schemas.openxmlformats.org/officeDocument/2006/relationships/notesSlide" Target="/ppt/notesSlides/notesSlide17.xml" Id="R53b399eb4ce14f28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3333ae142488c" /><Relationship Type="http://schemas.openxmlformats.org/officeDocument/2006/relationships/notesSlide" Target="/ppt/notesSlides/notesSlide18.xml" Id="R94c834eaccf243c0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32b9201a447f1" /><Relationship Type="http://schemas.openxmlformats.org/officeDocument/2006/relationships/notesSlide" Target="/ppt/notesSlides/notesSlide19.xml" Id="R427b2bb4bd2d46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d71e6e9124dc0" /><Relationship Type="http://schemas.openxmlformats.org/officeDocument/2006/relationships/notesSlide" Target="/ppt/notesSlides/notesSlide2.xml" Id="R0f88fa072646434d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8c4567ec545ec" /><Relationship Type="http://schemas.openxmlformats.org/officeDocument/2006/relationships/notesSlide" Target="/ppt/notesSlides/notesSlide20.xml" Id="Re7be23e0707c46c0" /></Relationships>
</file>

<file path=ppt/slides/_rels/slide2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173f09b2c4d07" /><Relationship Type="http://schemas.openxmlformats.org/officeDocument/2006/relationships/notesSlide" Target="/ppt/notesSlides/notesSlide21.xml" Id="R4061f59b7f854c16" /></Relationships>
</file>

<file path=ppt/slides/_rels/slide2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ea67cbaab4986" /><Relationship Type="http://schemas.openxmlformats.org/officeDocument/2006/relationships/notesSlide" Target="/ppt/notesSlides/notesSlide22.xml" Id="R847adaeb3d67432f" /></Relationships>
</file>

<file path=ppt/slides/_rels/slide2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0a94b142342df" /><Relationship Type="http://schemas.openxmlformats.org/officeDocument/2006/relationships/notesSlide" Target="/ppt/notesSlides/notesSlide23.xml" Id="Rffddca34522a4f45" /></Relationships>
</file>

<file path=ppt/slides/_rels/slide2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ab8ad173f4cd8" /><Relationship Type="http://schemas.openxmlformats.org/officeDocument/2006/relationships/notesSlide" Target="/ppt/notesSlides/notesSlide24.xml" Id="Rab0b135cbbf04d42" /></Relationships>
</file>

<file path=ppt/slides/_rels/slide2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c88b94df7416c" /><Relationship Type="http://schemas.openxmlformats.org/officeDocument/2006/relationships/notesSlide" Target="/ppt/notesSlides/notesSlide25.xml" Id="Rda02cc519db24a59" /></Relationships>
</file>

<file path=ppt/slides/_rels/slide2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d4ee48a8f4250" /><Relationship Type="http://schemas.openxmlformats.org/officeDocument/2006/relationships/notesSlide" Target="/ppt/notesSlides/notesSlide26.xml" Id="Ra45b10a27e154868" /></Relationships>
</file>

<file path=ppt/slides/_rels/slide2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b690ff4824ab3" /><Relationship Type="http://schemas.openxmlformats.org/officeDocument/2006/relationships/notesSlide" Target="/ppt/notesSlides/notesSlide27.xml" Id="R8b8cdebceaba45bd" /></Relationships>
</file>

<file path=ppt/slides/_rels/slide2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3a2395da24b98" /><Relationship Type="http://schemas.openxmlformats.org/officeDocument/2006/relationships/notesSlide" Target="/ppt/notesSlides/notesSlide28.xml" Id="R22dc7a899d204d78" /></Relationships>
</file>

<file path=ppt/slides/_rels/slide2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2f5306766462d" /><Relationship Type="http://schemas.openxmlformats.org/officeDocument/2006/relationships/notesSlide" Target="/ppt/notesSlides/notesSlide29.xml" Id="R1b3ca16988204e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8ae1cfbe84730" /><Relationship Type="http://schemas.openxmlformats.org/officeDocument/2006/relationships/notesSlide" Target="/ppt/notesSlides/notesSlide3.xml" Id="R8ed808c9c95b4dee" /></Relationships>
</file>

<file path=ppt/slides/_rels/slide3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607551555433f" /><Relationship Type="http://schemas.openxmlformats.org/officeDocument/2006/relationships/notesSlide" Target="/ppt/notesSlides/notesSlide30.xml" Id="R3184260fbf214ef7" /></Relationships>
</file>

<file path=ppt/slides/_rels/slide3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c89f7badb4190" /><Relationship Type="http://schemas.openxmlformats.org/officeDocument/2006/relationships/notesSlide" Target="/ppt/notesSlides/notesSlide31.xml" Id="R632c6343e4464d88" /></Relationships>
</file>

<file path=ppt/slides/_rels/slide3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409917c694752" /><Relationship Type="http://schemas.openxmlformats.org/officeDocument/2006/relationships/notesSlide" Target="/ppt/notesSlides/notesSlide32.xml" Id="Rd004a29833534f14" /></Relationships>
</file>

<file path=ppt/slides/_rels/slide3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fe62076ec4b5b" /><Relationship Type="http://schemas.openxmlformats.org/officeDocument/2006/relationships/notesSlide" Target="/ppt/notesSlides/notesSlide33.xml" Id="R062daf04016f4d26" /></Relationships>
</file>

<file path=ppt/slides/_rels/slide3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c58ede555475b" /><Relationship Type="http://schemas.openxmlformats.org/officeDocument/2006/relationships/notesSlide" Target="/ppt/notesSlides/notesSlide34.xml" Id="Rd166ce8d32ce4f44" /></Relationships>
</file>

<file path=ppt/slides/_rels/slide3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8bc4e0a614bdf" /><Relationship Type="http://schemas.openxmlformats.org/officeDocument/2006/relationships/notesSlide" Target="/ppt/notesSlides/notesSlide35.xml" Id="R1a8791a0f46c4204" /></Relationships>
</file>

<file path=ppt/slides/_rels/slide3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abaddac214f39" /><Relationship Type="http://schemas.openxmlformats.org/officeDocument/2006/relationships/notesSlide" Target="/ppt/notesSlides/notesSlide36.xml" Id="R7f7ae1e6602d42a0" /></Relationships>
</file>

<file path=ppt/slides/_rels/slide3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a15c141364b50" /><Relationship Type="http://schemas.openxmlformats.org/officeDocument/2006/relationships/notesSlide" Target="/ppt/notesSlides/notesSlide37.xml" Id="Rfa675bfc58df47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2164d6b5f43d4" /><Relationship Type="http://schemas.openxmlformats.org/officeDocument/2006/relationships/notesSlide" Target="/ppt/notesSlides/notesSlide4.xml" Id="R20b97c05b8034b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e139701d64a83" /><Relationship Type="http://schemas.openxmlformats.org/officeDocument/2006/relationships/notesSlide" Target="/ppt/notesSlides/notesSlide5.xml" Id="R809656d076044b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664f2784e46bf" /><Relationship Type="http://schemas.openxmlformats.org/officeDocument/2006/relationships/notesSlide" Target="/ppt/notesSlides/notesSlide6.xml" Id="R6c4088f3541b48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629d519eb4290" /><Relationship Type="http://schemas.openxmlformats.org/officeDocument/2006/relationships/notesSlide" Target="/ppt/notesSlides/notesSlide7.xml" Id="Rc1e3bc8084f04c6e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27c5af5194aed" /><Relationship Type="http://schemas.openxmlformats.org/officeDocument/2006/relationships/notesSlide" Target="/ppt/notesSlides/notesSlide8.xml" Id="R29be65f29f174918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48413beb14015" /><Relationship Type="http://schemas.openxmlformats.org/officeDocument/2006/relationships/notesSlide" Target="/ppt/notesSlides/notesSlide9.xml" Id="R8e3b81a223e74623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F3F8F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77CC1FD-012C-4214-9A04-6A698FF365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9F500EE-29D3-4BEA-BFE3-0A42ED254C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90500"/>
            <a:ext cx="323850" cy="6667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DF0986E-82E9-481B-814A-192FAEEEAF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800100"/>
            <a:ext cx="2190750" cy="419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1F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E6E8791-F7C8-4B92-94C0-D8BA7DEF43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1066800"/>
            <a:ext cx="16192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C90547A-6041-448F-94C2-CDD0835365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1409700"/>
            <a:ext cx="16192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D1064A1-17D8-4A54-8CE6-0FAA59EB99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1752600"/>
            <a:ext cx="16192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496275B-B465-4A84-A8E8-CAB78FFB5F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971550"/>
            <a:ext cx="7429500" cy="1257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750" b="1" i="0">
                <a:solidFill>
                  <a:srgbClr val="101418"/>
                </a:solidFill>
              </a:defRPr>
            </a:pPr>
            <a:r>
              <a:rPr sz="3750" b="1" i="0">
                <a:solidFill>
                  <a:srgbClr val="101418"/>
                </a:solidFill>
              </a:rPr>
              <a:t>ΕΚΘΕΣΗ</a:t>
            </a:r>
          </a:p>
          <a:p xmlns:a="http://schemas.openxmlformats.org/drawingml/2006/main">
            <a:pPr algn="l">
              <a:defRPr sz="3750" b="1" i="0">
                <a:solidFill>
                  <a:srgbClr val="101418"/>
                </a:solidFill>
              </a:defRPr>
            </a:pPr>
            <a:r>
              <a:rPr sz="3750" b="1" i="0">
                <a:solidFill>
                  <a:srgbClr val="101418"/>
                </a:solidFill>
              </a:rPr>
              <a:t>ΠΕΠΡΑΓΜΕΝΩΝ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A2F6BB4-DC72-4E57-8C96-42C0CCBB73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2438400"/>
            <a:ext cx="79057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250" b="1" i="0">
                <a:solidFill>
                  <a:srgbClr val="1F5E99"/>
                </a:solidFill>
              </a:defRPr>
            </a:pPr>
            <a:r>
              <a:rPr sz="2250" b="1" i="0">
                <a:solidFill>
                  <a:srgbClr val="1F5E99"/>
                </a:solidFill>
              </a:rPr>
              <a:t>Πανελλήνιος Σύλλογος Φυσικοθεραπευτών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8AA39B3-723E-4A01-BBBA-5CC55818AE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009900"/>
            <a:ext cx="7239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75" b="0" i="0">
                <a:solidFill>
                  <a:srgbClr val="56606B"/>
                </a:solidFill>
              </a:defRPr>
            </a:pPr>
            <a:r>
              <a:rPr sz="1875" b="0" i="0">
                <a:solidFill>
                  <a:srgbClr val="56606B"/>
                </a:solidFill>
              </a:rPr>
              <a:t>Κεντρικό Διοικητικό Συμβούλιο | Έτος 2025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705F9B1-93CD-4A3E-A593-FDC4B373C0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714750"/>
            <a:ext cx="53340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697C1A5-0799-4D10-BE94-95DB0609CF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000500"/>
            <a:ext cx="7239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75" b="0" i="0">
                <a:solidFill>
                  <a:srgbClr val="101418"/>
                </a:solidFill>
              </a:defRPr>
            </a:pPr>
            <a:r>
              <a:rPr sz="1875" b="0" i="0">
                <a:solidFill>
                  <a:srgbClr val="101418"/>
                </a:solidFill>
              </a:rPr>
              <a:t>Αναλυτική παρουσίαση δράσεων, θεσμικών παρεμβάσεων, διεκδικήσεων και πρωτοβουλιών του Π.Σ.Φ.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DEF5136-2021-403E-8492-B2026684AD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2038350"/>
            <a:ext cx="17145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4350" b="1" i="0">
                <a:solidFill>
                  <a:srgbClr val="1F5E99"/>
                </a:solidFill>
              </a:defRPr>
            </a:pPr>
            <a:r>
              <a:rPr sz="4350" b="1" i="0">
                <a:solidFill>
                  <a:srgbClr val="1F5E99"/>
                </a:solidFill>
              </a:rPr>
              <a:t>2025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1719B0F-B20E-48EC-AE3B-72896287A6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2990850"/>
            <a:ext cx="1619250" cy="1238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650" b="0" i="0">
                <a:solidFill>
                  <a:srgbClr val="56606B"/>
                </a:solidFill>
              </a:defRPr>
            </a:pPr>
            <a:r>
              <a:rPr sz="1650" b="0" i="0">
                <a:solidFill>
                  <a:srgbClr val="56606B"/>
                </a:solidFill>
              </a:rPr>
              <a:t>Θεσμική δράση</a:t>
            </a:r>
          </a:p>
          <a:p xmlns:a="http://schemas.openxmlformats.org/drawingml/2006/main">
            <a:pPr algn="ctr">
              <a:defRPr sz="1650" b="0" i="0">
                <a:solidFill>
                  <a:srgbClr val="56606B"/>
                </a:solidFill>
              </a:defRPr>
            </a:pPr>
            <a:r>
              <a:rPr sz="1650" b="0" i="0">
                <a:solidFill>
                  <a:srgbClr val="56606B"/>
                </a:solidFill>
              </a:rPr>
              <a:t>Διεκδίκηση</a:t>
            </a:r>
          </a:p>
          <a:p xmlns:a="http://schemas.openxmlformats.org/drawingml/2006/main">
            <a:pPr algn="ctr">
              <a:defRPr sz="1650" b="0" i="0">
                <a:solidFill>
                  <a:srgbClr val="56606B"/>
                </a:solidFill>
              </a:defRPr>
            </a:pPr>
            <a:r>
              <a:rPr sz="1650" b="0" i="0">
                <a:solidFill>
                  <a:srgbClr val="56606B"/>
                </a:solidFill>
              </a:rPr>
              <a:t>Επιστήμη</a:t>
            </a:r>
          </a:p>
          <a:p xmlns:a="http://schemas.openxmlformats.org/drawingml/2006/main">
            <a:pPr algn="ctr">
              <a:defRPr sz="1650" b="0" i="0">
                <a:solidFill>
                  <a:srgbClr val="56606B"/>
                </a:solidFill>
              </a:defRPr>
            </a:pPr>
            <a:r>
              <a:rPr sz="1650" b="0" i="0">
                <a:solidFill>
                  <a:srgbClr val="56606B"/>
                </a:solidFill>
              </a:rPr>
              <a:t>Εξωστρέφεια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2BECFAF-DFFB-42A9-B03C-2AC760CE86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C0DC57B-D89C-475A-AC60-991DA1F5F6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E92DC16-7C68-4D12-9105-C266892CD3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2062703501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FFF8E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AB89063-A55A-4C58-A161-119652856D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13251C3-1B73-4BD5-8DB3-9FCAF4309E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E7C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17B09D0-BC55-476F-8806-416756A0C9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E7C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70ACFF7-9D13-45A8-BD06-CC12689B7B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E58A2A"/>
                </a:solidFill>
              </a:defRPr>
            </a:pPr>
            <a:r>
              <a:rPr sz="1050" b="1" i="0">
                <a:solidFill>
                  <a:srgbClr val="E58A2A"/>
                </a:solidFill>
              </a:rPr>
              <a:t>Νομοθετική κατάκτηση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E324590-BF5E-412D-A7C6-2625D69FB8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Ν. 5243/2025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472037D-210A-44FF-84FA-6F5776D516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91EA39A-84D2-44DA-A7EB-FC6286575E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095500"/>
            <a:ext cx="9525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025" b="1" i="0">
                <a:solidFill>
                  <a:srgbClr val="101418"/>
                </a:solidFill>
              </a:defRPr>
            </a:pPr>
            <a:r>
              <a:rPr sz="2025" b="1" i="0">
                <a:solidFill>
                  <a:srgbClr val="101418"/>
                </a:solidFill>
              </a:rPr>
              <a:t>Ο νόμος περιλαμβάνει ρυθμίσεις για τον Π.Σ.Φ. και τον κλάδο της φυσικοθεραπείας, ικανοποιώντας βασικά διαχρονικά αιτήματα.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5B2A95F-D0D3-4762-80E4-215A1F573D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238500"/>
            <a:ext cx="3143250" cy="1619250"/>
          </a:xfrm>
          <a:prstGeom xmlns:a="http://schemas.openxmlformats.org/drawingml/2006/main" prst="roundRect">
            <a:avLst>
              <a:gd name="adj" fmla="val 470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47512C4-E12D-491F-AF94-FB8AA8AA31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238500"/>
            <a:ext cx="76200" cy="1619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59487F0-7D4D-4532-A7D9-5FB63FC5CE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42900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Άρθρα 78-84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24F256B-8B1C-470E-A6AA-3ECEBB7209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981450"/>
            <a:ext cx="268605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Ρυθμίσεις για λειτουργία, πειθαρχικά, οικονομικά και διοικητικά ζητήματα.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349DB14-08C5-45F9-86EE-8A2E04EFCA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9600" y="3238500"/>
            <a:ext cx="3143250" cy="1619250"/>
          </a:xfrm>
          <a:prstGeom xmlns:a="http://schemas.openxmlformats.org/drawingml/2006/main" prst="roundRect">
            <a:avLst>
              <a:gd name="adj" fmla="val 470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E7753CE-8988-4F25-B7EA-E2C477E91D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9600" y="3238500"/>
            <a:ext cx="76200" cy="1619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697D205-A2EC-4386-9871-F6E2A8DD90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342900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Θεσμικός ρόλος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E975BDD-AE0B-43C2-9E92-652226928C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3981450"/>
            <a:ext cx="268605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Ενίσχυση της δυνατότητας του Συλλόγου να λειτουργεί αποτελεσματικά και ελεγκτικά.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F2E8D5A-AC85-4914-9469-DCD87F9CF2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3238500"/>
            <a:ext cx="3143250" cy="1619250"/>
          </a:xfrm>
          <a:prstGeom xmlns:a="http://schemas.openxmlformats.org/drawingml/2006/main" prst="roundRect">
            <a:avLst>
              <a:gd name="adj" fmla="val 470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04C942D-BA8B-4905-9456-17D4107D91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3238500"/>
            <a:ext cx="76200" cy="1619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18F3A4D-2FF9-4EF9-9C3A-3CB1C4C4A3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342900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Κλάδος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2D9CFE8-9F42-4959-A5EA-1AAEF6314D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3981450"/>
            <a:ext cx="268605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Παρεμβάσεις που δημιουργούν καλύτερο πλαίσιο για επαγγελματική άσκηση και ποιότητα υπηρεσιών.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659D6B3-04F9-4AD7-9B06-C09D408FBE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5191125"/>
            <a:ext cx="20002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1F8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1DF4E8D-21A1-47B8-8FA9-13CED75BBB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5295900"/>
            <a:ext cx="17335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 i="0">
                <a:solidFill>
                  <a:srgbClr val="1F5E99"/>
                </a:solidFill>
              </a:defRPr>
            </a:pPr>
            <a:r>
              <a:rPr sz="1125" b="1" i="0">
                <a:solidFill>
                  <a:srgbClr val="1F5E99"/>
                </a:solidFill>
              </a:rPr>
              <a:t>ΦΕΚ Α΄ 187 / 31-10-2025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AB7AF88-122C-42FC-91E1-B0D3887747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D6FC208-580D-4AE4-AD40-802A734710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A1FAC59-39EC-45C7-8B88-C96DC0B576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323560316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FFF5F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BBC5A7C-777B-47C7-9F5E-4A3B46C2A7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96169D5-2528-4587-BDF2-75C024EE0E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DCD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B3D29FC-6175-409A-A384-A6510AB2E7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DCD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C93FB3E-318E-4C54-8F0B-70ADF21083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B84A3A"/>
                </a:solidFill>
              </a:defRPr>
            </a:pPr>
            <a:r>
              <a:rPr sz="1050" b="1" i="0">
                <a:solidFill>
                  <a:srgbClr val="B84A3A"/>
                </a:solidFill>
              </a:rPr>
              <a:t>Οικονομική και διοικητική λειτουργία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F6406F3-9F46-4395-A633-E585C6A0FF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Άρθρο 78 - Αυτοτέλεια Π.Σ.Φ.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99C1442-2C38-4C3D-B9F9-7AE5918468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21E5F6F-0BD9-4E06-833D-302C81F2AC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095500"/>
            <a:ext cx="962025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025" b="1" i="0">
                <a:solidFill>
                  <a:srgbClr val="101418"/>
                </a:solidFill>
              </a:defRPr>
            </a:pPr>
            <a:r>
              <a:rPr sz="2025" b="1" i="0">
                <a:solidFill>
                  <a:srgbClr val="101418"/>
                </a:solidFill>
              </a:rPr>
              <a:t>Το άρθρο 78 αποδεσμεύει τον Π.Σ.Φ. από ρυθμίσεις που δημιουργούσαν γραφειοκρατικές αγκυλώσεις στη λειτουργία του.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16C04C6-D7EC-4A43-B97D-815534CCFB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143250"/>
            <a:ext cx="3143250" cy="1619250"/>
          </a:xfrm>
          <a:prstGeom xmlns:a="http://schemas.openxmlformats.org/drawingml/2006/main" prst="roundRect">
            <a:avLst>
              <a:gd name="adj" fmla="val 470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77DCCA2-066F-4DA1-B4C1-85336472F3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143250"/>
            <a:ext cx="76200" cy="1619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5F6A118-B7C4-458C-A08E-62F0D69AA2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333375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Τι ρυθμίζεται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27251F6-ED0B-4253-B117-52AAD54D66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3886200"/>
            <a:ext cx="268605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Ο Π.Σ.Φ. δεν χρηματοδοτείται από τον κρατικό προϋπολογισμό και διαθέτει ίδια περιουσία.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0C840E6-925F-4FB6-8491-3B3C1D1F7C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3143250"/>
            <a:ext cx="3143250" cy="1619250"/>
          </a:xfrm>
          <a:prstGeom xmlns:a="http://schemas.openxmlformats.org/drawingml/2006/main" prst="roundRect">
            <a:avLst>
              <a:gd name="adj" fmla="val 470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F17AD28-1A0A-4C6F-908E-A1509B9A82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3143250"/>
            <a:ext cx="76200" cy="1619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8B06380-CF1E-43E6-868B-70E9264974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3450" y="333375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Τι πρόβλημα λύνει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AAD5EC3-00DA-4365-97EA-20CCD85E4D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3450" y="3886200"/>
            <a:ext cx="268605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Περιορίζει γραφειοκρατικές δεσμεύσεις που δυσχέραιναν καθημερινές διοικητικές και διαχειριστικές πράξεις.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3564CFB-01A8-4583-8AEF-4E284E219E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3143250"/>
            <a:ext cx="3143250" cy="1619250"/>
          </a:xfrm>
          <a:prstGeom xmlns:a="http://schemas.openxmlformats.org/drawingml/2006/main" prst="roundRect">
            <a:avLst>
              <a:gd name="adj" fmla="val 470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0BEAA8F-D46D-489E-A48B-F80D65C1A3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3143250"/>
            <a:ext cx="76200" cy="1619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D414663-8C23-4C3D-AAE1-EF49A1BBAF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333375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Σημασία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2E49633-F05D-4FE0-8C73-F77AF9B30F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3886200"/>
            <a:ext cx="268605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Ενισχύεται η οικονομική, διοικητική και διαχειριστική αυτοτέλεια του Συλλόγου.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B0DBDA4-D30E-451C-9A68-56318DAFAB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906B605-C976-42FA-915F-6CAF30F85E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884BFE6-7D1B-4EBB-8F65-0DAFDD7FE4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046683332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F3F8F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830CCA5-86E0-4FDE-AD4F-1972117917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2DA787D-4D7B-473E-AB0F-65D9B238C6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CEBF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0FF548F-9DCE-4909-98E0-DE6A290F05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CEBF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00077CC-3477-4901-8E35-F5AB4916D7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1F5E99"/>
                </a:solidFill>
              </a:defRPr>
            </a:pPr>
            <a:r>
              <a:rPr sz="1050" b="1" i="0">
                <a:solidFill>
                  <a:srgbClr val="1F5E99"/>
                </a:solidFill>
              </a:rPr>
              <a:t>Υποχρεωτική εγγραφή και ετήσια ανανέωση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D9BE907-E76A-43E9-BD97-3866266883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Άρθρο 79 - Είσπραξη εισφορών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ADE1B7A-DA9E-447D-95E5-2AE45AF3CB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276D30C-A036-4690-A546-7B7F6BB1C6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95500"/>
            <a:ext cx="4953000" cy="3429000"/>
          </a:xfrm>
          <a:prstGeom xmlns:a="http://schemas.openxmlformats.org/drawingml/2006/main" prst="roundRect">
            <a:avLst>
              <a:gd name="adj" fmla="val 222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C59F44B-7F1D-44AB-A583-98B972BF0E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95500"/>
            <a:ext cx="76200" cy="3429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1ED14FD-048C-49D2-B893-6AAC9C03DD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286000"/>
            <a:ext cx="44958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Ρύθμιση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9A47374-BDD7-4551-91C7-A8352631DB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838450"/>
            <a:ext cx="4495800" cy="2590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96A2419-8121-4C64-A829-4707433F46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2095500"/>
            <a:ext cx="4953000" cy="3429000"/>
          </a:xfrm>
          <a:prstGeom xmlns:a="http://schemas.openxmlformats.org/drawingml/2006/main" prst="roundRect">
            <a:avLst>
              <a:gd name="adj" fmla="val 222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48CDFB2-E5D5-4E73-8A4C-E4FD0F7D5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2095500"/>
            <a:ext cx="76200" cy="3429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36564E4-9369-44E8-BA4F-B85F915E77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2286000"/>
            <a:ext cx="44958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Γιατί είναι κρίσιμο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295C641-8E2D-4685-8F7E-4C0956D4CD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2838450"/>
            <a:ext cx="4495800" cy="2590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373341A-D6EA-423A-A3DF-AF1E9F7ADE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29908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D16A153-5FD2-4924-BF36-D5339FA8DC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28956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Το εφάπαξ ποσό εγγραφής και η ετήσια εισφορά μπορούν να βεβαιώνονται από τον Π.Σ.Φ.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99A2CAC-30EF-4811-BB39-52166D9820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5242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A28DEEF-4022-4C67-9248-6F09A404A7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4290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Η είσπραξη γίνεται κατά τις διατάξεις του Κώδικα Είσπραξης Δημοσίων Εσόδων.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5F93EB7-6EEF-4F92-BD65-14ABC48A1F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0576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3C0D885-F459-46B7-9CFE-9B9088A342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9624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Η ρύθμιση αφορά οφειλόμενες συνδρομές μελών.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BF9594A-3632-4F82-B41F-F65E95CA70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29908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AECF346-9852-4DE6-B24C-3AEE5326B5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28956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Η εγγραφή και η ετήσια ανανέωση είναι υποχρεωτικές για τα μέλη.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AA8EC83-F32B-47FA-B370-1CCA1A045C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35242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FF9634D-E6E5-4F64-8B7F-82266B6423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34290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Η διοίκηση του Π.Σ.Φ. υποχρεούται να διεκδικεί τις οφειλόμενες συνδρομές.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5926CB0-7726-4158-9147-5D2E84AC2E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40576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6131360-4C1D-47FC-8AB3-0ED1BC7B54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39624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Οι οφειλές αντιμετωπίζονται ως οφειλές προς το Δημόσιο.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985FDBB-1D09-400D-A8FB-AA0AF20B1A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FE7557E-4DD1-492C-903E-B2B29696A6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5C7A8034-FA24-4712-8EE4-9E7645EBE7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121938833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F1FB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5ECC2A4-D7A1-4B77-99CF-B2B0568BCB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48F5C4B-A2C7-41A8-9806-441F21E8CF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F0E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011FC93-6B50-45FD-B54D-93BCD4EEF6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F0E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4511CE8-4187-4FED-AD4A-3359DD16CA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167C80"/>
                </a:solidFill>
              </a:defRPr>
            </a:pPr>
            <a:r>
              <a:rPr sz="1050" b="1" i="0">
                <a:solidFill>
                  <a:srgbClr val="167C80"/>
                </a:solidFill>
              </a:rPr>
              <a:t>Πειθαρχική οργάνωση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EE27827-E7AF-4E99-89AF-E79486F086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Άρθρο 80 - Ενιαίο πρωτοβάθμιο Πειθαρχικό Συμβούλιο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B1F3593-D6FC-4CD3-9D08-BF9F61BAA9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FFC1323-2D89-4736-8BB5-2F9D56F8FE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095500"/>
            <a:ext cx="97155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950" b="1" i="0">
                <a:solidFill>
                  <a:srgbClr val="101418"/>
                </a:solidFill>
              </a:defRPr>
            </a:pPr>
            <a:r>
              <a:rPr sz="1950" b="1" i="0">
                <a:solidFill>
                  <a:srgbClr val="101418"/>
                </a:solidFill>
              </a:rPr>
              <a:t>Συστήνεται Πειθαρχικό Συμβούλιο στην έδρα του Π.Σ.Φ., αρμόδιο για τα πειθαρχικά παραπτώματα μελών όλων των Περιφερειακών Τμημάτων.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016A10B-A7A3-428D-889D-871E9978F9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143250"/>
            <a:ext cx="3143250" cy="1714500"/>
          </a:xfrm>
          <a:prstGeom xmlns:a="http://schemas.openxmlformats.org/drawingml/2006/main" prst="roundRect">
            <a:avLst>
              <a:gd name="adj" fmla="val 444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CC63F62-84DE-4AA3-BA1B-27DF12EB8D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143250"/>
            <a:ext cx="76200" cy="1714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8314513-701B-4B75-8244-F49F5BA5CA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333375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Σύνθεση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845A2B8-7C53-42A7-A84F-773DEB455C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3886200"/>
            <a:ext cx="268605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Πενταμελές όργανο με ισάριθμα αναπληρωματικά μέλη, αποτελούμενο από φυσικοθεραπευτές.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1FB75B5-86F3-4A15-93B5-B46A9E9B8A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3143250"/>
            <a:ext cx="3143250" cy="1714500"/>
          </a:xfrm>
          <a:prstGeom xmlns:a="http://schemas.openxmlformats.org/drawingml/2006/main" prst="roundRect">
            <a:avLst>
              <a:gd name="adj" fmla="val 444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B685742-FDCB-4D5E-8FF9-E2E00C75A9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3143250"/>
            <a:ext cx="76200" cy="1714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EF18B36-BD50-4262-B68E-909CDD245A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3450" y="333375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Εκλογή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0DF3BEE-83B8-407F-ADD5-FA5289B99A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3450" y="3886200"/>
            <a:ext cx="268605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Τα μέλη εκλέγονται σε όλη την επικράτεια ταυτόχρονα με την εκλογή των λοιπών οργάνων διοίκησης.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7D5EFC8-70DE-466E-9FCD-F72F7D3DF9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143250"/>
            <a:ext cx="3143250" cy="1714500"/>
          </a:xfrm>
          <a:prstGeom xmlns:a="http://schemas.openxmlformats.org/drawingml/2006/main" prst="roundRect">
            <a:avLst>
              <a:gd name="adj" fmla="val 444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B9363F5-6CA3-4324-849F-A2DD4E5D1A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143250"/>
            <a:ext cx="76200" cy="1714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173BEFC-511B-48DB-8F43-8AFB18BB2E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3375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Πρώτη εφαρμογή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350D43F-17C9-43B0-B38A-27955E20AD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886200"/>
            <a:ext cx="268605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Τα μέλη ορίζονται με απόφαση Κ.Δ.Σ. και η θητεία τους διαρκεί έως τις επόμενες αρχαιρεσίες.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C71F5D5-FFBE-40BE-9E44-59A4D1FB8F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FB5FA97-D36C-4BB2-BE66-3BE0969B95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E53F266-794A-4713-9A96-F5515D781D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862219113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F4FBF7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58FD184-EABA-41C0-819E-4F8AB26DA8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2CE1A91-49C4-4797-8181-7D08226257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FE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08696C5-E635-4D29-A3FA-40D4FFB512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FE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BBFB3CE-6C8B-4769-81CE-260AF94DCC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2F7D5B"/>
                </a:solidFill>
              </a:defRPr>
            </a:pPr>
            <a:r>
              <a:rPr sz="1050" b="1" i="0">
                <a:solidFill>
                  <a:srgbClr val="2F7D5B"/>
                </a:solidFill>
              </a:rPr>
              <a:t>Διαδικασία και προθεσμίες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5401235-CDF8-4FE7-860F-C990326458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Άρθρο 81 - Λειτουργία πειθαρχικού ελέγχου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7C96D98-99BA-4272-96BB-06C689AF05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C7F026E-DB87-4EC3-8A7F-D9A73D8666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95500"/>
            <a:ext cx="4953000" cy="3429000"/>
          </a:xfrm>
          <a:prstGeom xmlns:a="http://schemas.openxmlformats.org/drawingml/2006/main" prst="roundRect">
            <a:avLst>
              <a:gd name="adj" fmla="val 222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56DE5B8-75DD-4B38-B98C-5235FA2F3E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95500"/>
            <a:ext cx="76200" cy="3429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30400DD-1023-4C10-A7BE-B4C2C9BDE6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286000"/>
            <a:ext cx="44958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Πώς ενεργοποιείται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0CFBF11-3DD9-4ED1-9249-1A22D8DD52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838450"/>
            <a:ext cx="4495800" cy="2590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6506781-5B02-4087-A2A8-26C99094AD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2095500"/>
            <a:ext cx="4953000" cy="3429000"/>
          </a:xfrm>
          <a:prstGeom xmlns:a="http://schemas.openxmlformats.org/drawingml/2006/main" prst="roundRect">
            <a:avLst>
              <a:gd name="adj" fmla="val 222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D78D715-2723-424B-9B81-312FC8B9BE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2095500"/>
            <a:ext cx="76200" cy="3429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92F6BD5-EFCE-4EFB-91AD-F8D69249B6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2286000"/>
            <a:ext cx="44958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Τι διασφαλίζεται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A405892-375D-4D2C-A1AB-74D6B7257E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2838450"/>
            <a:ext cx="4495800" cy="2590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8F901A9-1336-48F9-A2B1-CA28A7EF28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29908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51B251A-28BF-47A5-BE21-E07FB5A526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28956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Ο πειθαρχικός έλεγχος δεν υπάγεται πλέον στις Διοικούσες Επιτροπές των Π.Τ.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8982AA2-DA37-4773-BD32-89F60447DE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5242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71A90F2-8A5C-4421-B06A-66E9BD96BB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4290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Ασκείται αυτεπάγγελτα ή κατόπιν έγγραφης/προφορικής αναφοράς.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9BA62CD-3524-4E30-A08B-152B0FB146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0576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55D22D0-D1B0-4754-B1CD-575C0424EB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9624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Μπορεί να ξεκινήσει και με ανακοίνωση δημόσιας αρχής ή αίτηση ενδιαφερομένου.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A8FB454-063B-4DC2-ADA7-5D5C8EEC95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29908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A5CA49C-EEEB-4512-954F-EBD7E3D450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28956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Ενιαία αντιμετώπιση πειθαρχικών ζητημάτων για όλα τα Περιφερειακά Τμήματα.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9CD7A24-D9F7-4046-B28D-CF0E71905E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35242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695561E-7245-4D0E-9F6B-93F020F5A2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34290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Αιτιολογημένη απόφαση για άσκηση ή μη πειθαρχικής δίωξης.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FD30460-1898-42D2-B539-D290918A30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40576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D9884BE-6F72-4ED3-A8CC-A07DC15A6C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39624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Προθεσμία 15 ημερών από την υποβολή καταγγελίας, αίτησης, αναφοράς ή ανακοίνωσης.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52FA381-8F29-463E-B027-077EFA3F2C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A78D1CB-1942-4FDC-B3C2-72908EF4B9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EFD37DC-214E-418E-AAE2-06CB6C6304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984083829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FFF8E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76032E1-06BF-4526-9579-108E6E8276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ADC1AA8-3333-4BDB-9413-4EB25A9DB9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E7C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AE7947A-3C99-46F8-B646-B5A3C9B3D7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E7C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3C54F49-BEBD-4F42-B457-EE16A9AE0F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E58A2A"/>
                </a:solidFill>
              </a:defRPr>
            </a:pPr>
            <a:r>
              <a:rPr sz="1050" b="1" i="0">
                <a:solidFill>
                  <a:srgbClr val="E58A2A"/>
                </a:solidFill>
              </a:rPr>
              <a:t>Πειθαρχικές κυρώσεις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523FF8C-BE9A-4E70-A3CC-0339C65C47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Άρθρο 82 - Ποινές και είσπραξη προστίμων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CAE1F4F-B648-4206-B6E4-404328113A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F3892F9-5728-4792-8AD3-D941B98E3D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095500"/>
            <a:ext cx="9525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025" b="1" i="0">
                <a:solidFill>
                  <a:srgbClr val="101418"/>
                </a:solidFill>
              </a:defRPr>
            </a:pPr>
            <a:r>
              <a:rPr sz="2025" b="1" i="0">
                <a:solidFill>
                  <a:srgbClr val="101418"/>
                </a:solidFill>
              </a:rPr>
              <a:t>Το άρθρο 82 ρυθμίζει τις ποινές που επιβάλλονται από το Πειθαρχικό Συμβούλιο και τον τρόπο είσπραξης όταν επιβάλλεται πρόστιμο.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A569600-3381-4364-8808-D14D2A8484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143250"/>
            <a:ext cx="3143250" cy="1714500"/>
          </a:xfrm>
          <a:prstGeom xmlns:a="http://schemas.openxmlformats.org/drawingml/2006/main" prst="roundRect">
            <a:avLst>
              <a:gd name="adj" fmla="val 444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85138FA-2216-4026-B598-8EA43EA868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143250"/>
            <a:ext cx="76200" cy="1714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F1BC143-67B8-4EE7-A861-89D883A56C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333375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Πειθαρχικές ποινές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0DD4F32-D3EC-4728-B988-53DD2371A8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3886200"/>
            <a:ext cx="268605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Καθορίζεται το πλαίσιο κυρώσεων που μπορεί να επιβάλλει το Πειθαρχικό Συμβούλιο.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C72D564-6625-46C6-BB94-730F740295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3143250"/>
            <a:ext cx="3143250" cy="1714500"/>
          </a:xfrm>
          <a:prstGeom xmlns:a="http://schemas.openxmlformats.org/drawingml/2006/main" prst="roundRect">
            <a:avLst>
              <a:gd name="adj" fmla="val 444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0A5E6F0-F16D-4139-BE65-D090FB1D3F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3143250"/>
            <a:ext cx="76200" cy="1714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FF89CBA-C7D3-42A1-8F4A-A3B02BD3D7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3450" y="333375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Βεβαίωση προστίμου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B5FA536-638D-4F5C-9F7F-7169B472F8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3450" y="3886200"/>
            <a:ext cx="268605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Το πρόστιμο βεβαιώνεται από τον Π.Σ.Φ. και εισπράττεται με βάση τον Κ.Ε.Δ.Ε.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0F473D9-5B23-42B4-B53A-53F8A26D3F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143250"/>
            <a:ext cx="3143250" cy="1714500"/>
          </a:xfrm>
          <a:prstGeom xmlns:a="http://schemas.openxmlformats.org/drawingml/2006/main" prst="roundRect">
            <a:avLst>
              <a:gd name="adj" fmla="val 444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636A131-A669-4B77-BCFC-E8917F876E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143250"/>
            <a:ext cx="76200" cy="1714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2F85836-89BB-42FC-A99E-FBA34D95D5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3375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Απόδοση πόρων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EF5E1CD-4842-47AA-8044-210B18A46C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886200"/>
            <a:ext cx="268605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Τα πρόστιμα περιέρχονται στα οικεία Περιφερειακά Τμήματα.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1820210-95D1-4E7A-B576-E700C5F1D0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0DA6B43-2699-455B-9CF0-755D171E86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BFE795A-14E2-4CC1-88C8-3AAFA8C850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1056003831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FFF5F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5CD76BA-3843-4FED-A65D-0C6FD605D8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DA885A8-5605-4036-AE03-444E32215D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DCD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E9A8B68-FE8F-4EFF-9A3E-61208E780D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DCD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9A3BA17-0ADB-4FC4-9C5B-72DBBD12A6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B84A3A"/>
                </a:solidFill>
              </a:defRPr>
            </a:pPr>
            <a:r>
              <a:rPr sz="1050" b="1" i="0">
                <a:solidFill>
                  <a:srgbClr val="B84A3A"/>
                </a:solidFill>
              </a:rPr>
              <a:t>Επικαιροποίηση και κοστολόγηση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50447DE-3FDC-406D-9052-15AC484327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Άρθρο 83 - Νέες φυσικοθεραπευτικές πράξεις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7F80EDF-2EAE-431B-A3EA-7E23E5B002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1AEA8F3-543D-4A4A-A0EF-7EBC9CE8E8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095500"/>
            <a:ext cx="962025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75" b="1" i="0">
                <a:solidFill>
                  <a:srgbClr val="101418"/>
                </a:solidFill>
              </a:defRPr>
            </a:pPr>
            <a:r>
              <a:rPr sz="1875" b="1" i="0">
                <a:solidFill>
                  <a:srgbClr val="101418"/>
                </a:solidFill>
              </a:rPr>
              <a:t>Η ρύθμιση επικαιροποιεί το πλαίσιο των φυσικοθεραπευτικών πράξεων, ώστε να ανταποκρίνεται στα σύγχρονα επιστημονικά δεδομένα.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A34D425-D160-4A62-BE34-B9E708EDEE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095625"/>
            <a:ext cx="3143250" cy="1476375"/>
          </a:xfrm>
          <a:prstGeom xmlns:a="http://schemas.openxmlformats.org/drawingml/2006/main" prst="roundRect">
            <a:avLst>
              <a:gd name="adj" fmla="val 516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10885D4-DFA2-4E32-8D33-6A65688127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095625"/>
            <a:ext cx="76200" cy="1476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26AC129-8E7B-4C7A-8746-CBCCEBFFF5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286125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Ένταξη και κοστολόγηση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287A30C-C2B1-4A9A-A10C-F0AAFE6058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838575"/>
            <a:ext cx="2686050" cy="638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Προβλέπεται ένταξη και κοστολόγηση νέων πράξεων και της φυσικοθεραπευτικής συνεδρίας.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D623601-37A7-45E3-99F6-06C857CE7D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3095625"/>
            <a:ext cx="3143250" cy="1476375"/>
          </a:xfrm>
          <a:prstGeom xmlns:a="http://schemas.openxmlformats.org/drawingml/2006/main" prst="roundRect">
            <a:avLst>
              <a:gd name="adj" fmla="val 516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58AD170-4401-482B-89EA-10B8202F62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3095625"/>
            <a:ext cx="76200" cy="1476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7B37ED8-6A4E-472D-B0A2-7518AAEA8B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2975" y="3286125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Επικαιροποίηση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3B80D1F-9FC2-4F8A-B7A2-68700607B0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2975" y="3838575"/>
            <a:ext cx="2686050" cy="638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Οι πράξεις προσαρμόζονται στα σύγχρονα επιστημονικά δεδομένα, αντί του παρωχημένου β.δ. 411/1972.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D3073CB-55A5-44C5-BF1B-CA80CB161F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3095625"/>
            <a:ext cx="3143250" cy="1476375"/>
          </a:xfrm>
          <a:prstGeom xmlns:a="http://schemas.openxmlformats.org/drawingml/2006/main" prst="roundRect">
            <a:avLst>
              <a:gd name="adj" fmla="val 516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076EC45-C23F-44BB-AE52-E786328484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3095625"/>
            <a:ext cx="76200" cy="1476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5A9CE15-B385-4BA0-97CA-D19FDA4EEC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286125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Συνεδρία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CCB882F-D0AD-41A8-9469-EA288C24A7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838575"/>
            <a:ext cx="2686050" cy="638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Ο φυσικοθεραπευτής επιλέγει και εκτελεί τις αναγκαίες πράξεις μέσα σε μία συνεδρία.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E961A01-5350-4492-9E14-4C4DF7A002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5095875"/>
            <a:ext cx="9334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75" b="1" i="0">
                <a:solidFill>
                  <a:srgbClr val="2F7D5B"/>
                </a:solidFill>
              </a:defRPr>
            </a:pPr>
            <a:r>
              <a:rPr sz="1575" b="1" i="0">
                <a:solidFill>
                  <a:srgbClr val="2F7D5B"/>
                </a:solidFill>
              </a:rPr>
              <a:t>Στόχος: πλήρης, επιστημονικά επικαιροποιημένος κατάλογος πράξεων και υπηρεσίες υψηλού επιπέδου για τη διασφάλιση της δημόσιας υγείας.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6513222-92C0-4BBA-B259-E4694B94B7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A659263-28F8-40B4-8118-C98DA07B5A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5704D6D-1E45-44C0-9DC0-B57A982FE8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590969831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F3F8F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6879E96-7EFD-4AF9-8ADE-C3B45FA70E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393855C-6089-4082-A52E-2150C0980D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CEBF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4A45AC5-92F7-41E2-AD49-94E780D58A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CEBF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4B749AE-A03B-4B37-BEE8-EA639A8CFC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1F5E99"/>
                </a:solidFill>
              </a:defRPr>
            </a:pPr>
            <a:r>
              <a:rPr sz="1050" b="1" i="0">
                <a:solidFill>
                  <a:srgbClr val="1F5E99"/>
                </a:solidFill>
              </a:rPr>
              <a:t>Πάγιο αίτημα Π.Σ.Φ.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282FB4E-6A8B-4D67-80AB-FAA0141E26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Άρθρο 84 - Τμήματα Φυσικοθεραπείας στα νοσοκομεία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18EBFB5-E371-415D-BC8A-9624A95D9B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D9C380A-D8EA-4015-80BC-810BA783DD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095500"/>
            <a:ext cx="962025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950" b="1" i="0">
                <a:solidFill>
                  <a:srgbClr val="101418"/>
                </a:solidFill>
              </a:defRPr>
            </a:pPr>
            <a:r>
              <a:rPr sz="1950" b="1" i="0">
                <a:solidFill>
                  <a:srgbClr val="101418"/>
                </a:solidFill>
              </a:rPr>
              <a:t>Το άρθρο 84 αναβαθμίζει συνολικά την επιστήμη της φυσικοθεραπείας και προσδιορίζει τον ρόλο των φυσικοθεραπευτών στα δημόσια νοσοκομεία.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FA6FC9F-E427-4C96-BC46-58045AF109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048000"/>
            <a:ext cx="3333750" cy="1809750"/>
          </a:xfrm>
          <a:prstGeom xmlns:a="http://schemas.openxmlformats.org/drawingml/2006/main" prst="roundRect">
            <a:avLst>
              <a:gd name="adj" fmla="val 42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7D8AE93-3544-47CF-A587-36BE09E884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048000"/>
            <a:ext cx="762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3100D4F-7F78-472C-B84D-E6DF8542A0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238500"/>
            <a:ext cx="28765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Νοσοκομεία 200+ κλινών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EB0BCB7-AF67-4F55-80D5-EC5732702C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790950"/>
            <a:ext cx="2876550" cy="971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Συστήνεται Τμήμα Φυσικοθεραπείας με προϊστάμενο φυσικοθεραπευτή ΠΕ ή ΤΕ.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D3F4281-AA0B-4B28-B216-7ADBA54867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9600" y="3048000"/>
            <a:ext cx="3333750" cy="1809750"/>
          </a:xfrm>
          <a:prstGeom xmlns:a="http://schemas.openxmlformats.org/drawingml/2006/main" prst="roundRect">
            <a:avLst>
              <a:gd name="adj" fmla="val 42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6703866-AF2F-4CE1-BBC2-CC1FD341D5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9600" y="3048000"/>
            <a:ext cx="762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2C2A51A-1271-4B9B-8E6F-86B70BDE03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3238500"/>
            <a:ext cx="28765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Κάτω από 200 κλίνες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C4172CF-8795-43EF-B7B1-72754B9169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3790950"/>
            <a:ext cx="2876550" cy="971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Συστήνεται αυτοτελές Γραφείο Φυσικοθεραπείας με υπεύθυνο φυσικοθεραπευτή και αντίστοιχη αποστολή.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195AFAF-7778-4D94-AB9F-8836B5AB35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3048000"/>
            <a:ext cx="3333750" cy="1809750"/>
          </a:xfrm>
          <a:prstGeom xmlns:a="http://schemas.openxmlformats.org/drawingml/2006/main" prst="roundRect">
            <a:avLst>
              <a:gd name="adj" fmla="val 421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CB668DD-DA22-49A5-9EBC-8C88EB6B4E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3048000"/>
            <a:ext cx="762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140CFDD-D7C6-4BCF-AEFF-F9FB0C179E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62950" y="3238500"/>
            <a:ext cx="28765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Επόμενη διεκδίκηση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8810DA1-1914-4B56-B08B-13F70AE903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62950" y="3790950"/>
            <a:ext cx="2876550" cy="971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Ο Π.Σ.Φ. συνεχίζει να διεκδικεί Τμήμα Φυσικοθεραπείας σε όλα τα νοσοκομεία, ανεξαρτήτως κλινών.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5D591E3-95B4-4D35-B801-17DBE045C7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DF7BC12-F000-4C7F-AFEF-245D803D6B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D705A35-0378-44C8-A4C7-3C3AAD6DBA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1565374599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F1FB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34317F9-3478-4E40-877B-7237481252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889E392-3619-4B5B-85BD-41DBCD98BD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F0E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2001AB6-182C-45F2-A529-C93E1C4CFB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F0E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DEFEC01-6D21-470D-8814-0C76115873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167C80"/>
                </a:solidFill>
              </a:defRPr>
            </a:pPr>
            <a:r>
              <a:rPr sz="1050" b="1" i="0">
                <a:solidFill>
                  <a:srgbClr val="167C80"/>
                </a:solidFill>
              </a:rPr>
              <a:t>Οργάνωση υπηρεσιών και ποιότητα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E9B6CC5-3ECF-4652-89A6-4D1375B57B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Άρθρο 84 - Αρμοδιότητες Τμήματος Φυσικοθεραπείας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C8ED4A3-1BDF-4D6B-9B88-25695070A9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E24948C-C61F-4475-8BC7-EA8A235A9B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1907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CD70951-F595-422A-80A6-177212699D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2095500"/>
            <a:ext cx="908685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0" i="0">
                <a:solidFill>
                  <a:srgbClr val="101418"/>
                </a:solidFill>
              </a:defRPr>
            </a:pPr>
            <a:r>
              <a:rPr sz="1500" b="0" i="0">
                <a:solidFill>
                  <a:srgbClr val="101418"/>
                </a:solidFill>
              </a:rPr>
              <a:t>Παροχή ποιοτικής φυσικοθεραπευτικής φροντίδας και συνεχής βελτίωσή της.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31C6C42-EA68-4566-8BC6-5B62688FDD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8765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520F444-A348-41C7-ADBA-0A47A510B1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2781300"/>
            <a:ext cx="908685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0" i="0">
                <a:solidFill>
                  <a:srgbClr val="101418"/>
                </a:solidFill>
              </a:defRPr>
            </a:pPr>
            <a:r>
              <a:rPr sz="1500" b="0" i="0">
                <a:solidFill>
                  <a:srgbClr val="101418"/>
                </a:solidFill>
              </a:rPr>
              <a:t>Προώθηση της επιστήμης, της συνεχιζόμενης εκπαίδευσης, της έρευνας και της καινοτομίας.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FC91451-3588-475B-8575-A39898071E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5623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D90B579-B6A1-4341-9327-F301F33F58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467100"/>
            <a:ext cx="908685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0" i="0">
                <a:solidFill>
                  <a:srgbClr val="101418"/>
                </a:solidFill>
              </a:defRPr>
            </a:pPr>
            <a:r>
              <a:rPr sz="1500" b="0" i="0">
                <a:solidFill>
                  <a:srgbClr val="101418"/>
                </a:solidFill>
              </a:rPr>
              <a:t>Οργάνωση, προγραμματισμός και εκτέλεση φυσικοθεραπευτικών πράξεων σε εσωτερικούς και εξωτερικούς ασθενείς.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3F4B4B6-CBBD-4657-9D37-F04078EF45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2481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A0A292A-EEF6-4078-9B65-1559882AA7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152900"/>
            <a:ext cx="908685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0" i="0">
                <a:solidFill>
                  <a:srgbClr val="101418"/>
                </a:solidFill>
              </a:defRPr>
            </a:pPr>
            <a:r>
              <a:rPr sz="1500" b="0" i="0">
                <a:solidFill>
                  <a:srgbClr val="101418"/>
                </a:solidFill>
              </a:rPr>
              <a:t>Θέσπιση κανόνων λειτουργίας και κριτηρίων αξιολόγησης ποιότητας και ασφάλειας.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605AEBE-AB2A-4401-A8E1-B6F14BB551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9339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DEA8547-956F-45F2-AB01-15B59757AB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838700"/>
            <a:ext cx="908685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0" i="0">
                <a:solidFill>
                  <a:srgbClr val="101418"/>
                </a:solidFill>
              </a:defRPr>
            </a:pPr>
            <a:r>
              <a:rPr sz="1500" b="0" i="0">
                <a:solidFill>
                  <a:srgbClr val="101418"/>
                </a:solidFill>
              </a:rPr>
              <a:t>Συνεργασία με Α.Ε.Ι. για κλινική και πρακτική εκπαίδευση και λειτουργία Εργαστηρίου Φυσικοθεραπείας.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89C23C5-E7D9-48A9-B14F-DD6AC524F7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BC43D2F-4C7B-4B29-8FFD-4DD32B1656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9E2A31E-8CC4-48AF-8A1E-2C3CDA6E01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404560332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F4FBF7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CE2CDD9-9A03-40FA-BE0C-05C85515CE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6413AC0-88BC-4599-88B4-28FD3F6585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FE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32B32B4-2F43-4086-8F84-EB754A1B4E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FE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3176182-9416-4972-943E-DA124A2184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2F7D5B"/>
                </a:solidFill>
              </a:defRPr>
            </a:pPr>
            <a:r>
              <a:rPr sz="1050" b="1" i="0">
                <a:solidFill>
                  <a:srgbClr val="2F7D5B"/>
                </a:solidFill>
              </a:rPr>
              <a:t>Ρόλος φυσικοθεραπείας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111E6E7-58C5-409F-A473-9BA6D36903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Δημόσια υγεία και αποκατάσταση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4DE5312-6575-4803-AFC4-BC3B979398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6B68AC0-9BDD-4E9F-BBC4-21BCCE9AC3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95500"/>
            <a:ext cx="4953000" cy="3429000"/>
          </a:xfrm>
          <a:prstGeom xmlns:a="http://schemas.openxmlformats.org/drawingml/2006/main" prst="roundRect">
            <a:avLst>
              <a:gd name="adj" fmla="val 222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7F4D1CC-D0DF-4189-9C97-F73DC24327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95500"/>
            <a:ext cx="76200" cy="3429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CF6DC48-7A3A-4678-B433-29B60B2CEC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286000"/>
            <a:ext cx="44958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Δημόσιες δομές υγείας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E502B77-9A19-4B7A-A990-ABC5F9EDC8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838450"/>
            <a:ext cx="4495800" cy="2590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579E580-D5E2-44C3-818C-50EB4ADE53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2095500"/>
            <a:ext cx="4953000" cy="3429000"/>
          </a:xfrm>
          <a:prstGeom xmlns:a="http://schemas.openxmlformats.org/drawingml/2006/main" prst="roundRect">
            <a:avLst>
              <a:gd name="adj" fmla="val 222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132FE86-F823-498C-BDE8-D08B9498C7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2095500"/>
            <a:ext cx="76200" cy="3429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D7F9E87-1E0C-4DCD-9C45-A004881521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2286000"/>
            <a:ext cx="44958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Ειδική αγωγή και εκπαίδευση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940A84C-1F18-43C8-A3E5-D262B0B690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2838450"/>
            <a:ext cx="4495800" cy="2590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963D181-D32F-4493-9061-6E42F38F09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29908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DFE2C86-992E-45A6-AC83-8CFAB77FE0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28956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Ανάδειξη ανάγκης για αυτοτελή Τμήματα Φυσικοθεραπείας.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C69B406-433B-4059-AA43-DDDF77B0BE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5242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538DC7D-68DF-4251-93ED-7B2AFE7E69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4290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Ενίσχυση παρουσίας φυσικοθεραπευτών σε νοσοκομεία και δομές αποκατάστασης.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E9C5A35-665A-4F72-AE99-0F5FB250FF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0576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408310C-2FCB-4393-947F-432F88CE3F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9624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Σύνδεση φυσικοθεραπείας με αποτελέσματα υγείας και εξοικονόμηση πόρων.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DD5E83D-8201-494D-BDA5-8677B90C8D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5910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3D8D683-5F6A-4AF4-9C79-9A102D2E35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44958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Παρεμβάσεις για στελέχωση και αξιοποίηση του επιστημονικού δυναμικού.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2F12B0F-38DF-45E9-AD63-9A9D7C50F7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29908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7D7B14D-14D0-4689-842C-8A21741F06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28956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Θέμα σχολικού φυσικοθεραπευτή προς το Υπουργείο Παιδείας.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6752888-6D68-45F5-BD55-4C2942BA60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35242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BCC2F27-B49F-4C30-921D-C1FC6CE11B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34290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Συνάντηση με φυσικοθεραπευτές ειδικής αγωγής.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163081D-63D2-4745-9CCA-F3A87204A5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40576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ADBE35F-9885-4E1A-ACFC-DF619D50B9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39624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Καταγραφή εργασιακών και θεσμικών προβλημάτων.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668F7CB-F923-4B89-9B49-740D3D9495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45910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549C6DC-16B2-4ABC-9EA1-E8ADD6A1F3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44958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Προτάσεις για βελτίωση πλαισίου παρεχόμενων υπηρεσιών.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356239A9-D795-4438-9282-823A0105DF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975769A-81F5-4983-9A82-E3BB587D73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59F1CA9E-AF3C-4DCA-95AD-209B423196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2100276848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3F8F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C219372-70FE-4697-AD83-9E08F52847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97B15AC-3041-48C5-A8B2-A7FDE1223B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CEBF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86FD0E6-16BD-4E10-BE14-04A6B8533C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CEBF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980E1FC-9B28-4D08-B9D5-E3AC61C0E6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1F5E99"/>
                </a:solidFill>
              </a:defRPr>
            </a:pPr>
            <a:r>
              <a:rPr sz="1050" b="1" i="0">
                <a:solidFill>
                  <a:srgbClr val="1F5E99"/>
                </a:solidFill>
              </a:rPr>
              <a:t>Περιεχόμενα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736A548-4651-4669-AE96-2098D441EA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Δομή παρουσίασης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EA5C915-40F1-48DE-AF12-F55AB78F30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179B7D7-5062-446C-ADE0-327E4495FD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095500"/>
            <a:ext cx="5524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C344F59-22A0-4A5D-819E-4473323567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209800"/>
            <a:ext cx="4000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725" b="1" i="0">
                <a:solidFill>
                  <a:srgbClr val="F8FAFC"/>
                </a:solidFill>
              </a:defRPr>
            </a:pPr>
            <a:r>
              <a:rPr sz="1725" b="1" i="0">
                <a:solidFill>
                  <a:srgbClr val="F8FAFC"/>
                </a:solidFill>
              </a:rPr>
              <a:t>01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D7971B7-02FD-42D5-98C4-1EC8C0DC50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2171700"/>
            <a:ext cx="3905250" cy="476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1" i="0">
                <a:solidFill>
                  <a:srgbClr val="101418"/>
                </a:solidFill>
              </a:defRPr>
            </a:pPr>
            <a:r>
              <a:rPr sz="1800" b="1" i="0">
                <a:solidFill>
                  <a:srgbClr val="101418"/>
                </a:solidFill>
              </a:rPr>
              <a:t>Στρατηγική εικόνα και βασικοί άξονες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61F877D-2FA3-4095-9BE8-A6868337A0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76950" y="2095500"/>
            <a:ext cx="5524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B5B39DF-D728-4A10-8934-E593D0691D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2209800"/>
            <a:ext cx="4000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725" b="1" i="0">
                <a:solidFill>
                  <a:srgbClr val="F8FAFC"/>
                </a:solidFill>
              </a:defRPr>
            </a:pPr>
            <a:r>
              <a:rPr sz="1725" b="1" i="0">
                <a:solidFill>
                  <a:srgbClr val="F8FAFC"/>
                </a:solidFill>
              </a:rPr>
              <a:t>02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2DE5736-AF24-43F2-B16C-53F32EFC4B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2171700"/>
            <a:ext cx="3905250" cy="476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1" i="0">
                <a:solidFill>
                  <a:srgbClr val="101418"/>
                </a:solidFill>
              </a:defRPr>
            </a:pPr>
            <a:r>
              <a:rPr sz="1800" b="1" i="0">
                <a:solidFill>
                  <a:srgbClr val="101418"/>
                </a:solidFill>
              </a:rPr>
              <a:t>Θεσμικές και νομοθετικές παρεμβάσεις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9D1EB44-44A4-449A-9090-7E3E6DD69C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200400"/>
            <a:ext cx="5524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009F871-D1C5-4530-A797-53C646648F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314700"/>
            <a:ext cx="4000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725" b="1" i="0">
                <a:solidFill>
                  <a:srgbClr val="F8FAFC"/>
                </a:solidFill>
              </a:defRPr>
            </a:pPr>
            <a:r>
              <a:rPr sz="1725" b="1" i="0">
                <a:solidFill>
                  <a:srgbClr val="F8FAFC"/>
                </a:solidFill>
              </a:rPr>
              <a:t>03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DB2CB92-2F4F-4DD9-BD00-0A9274B1F1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3276600"/>
            <a:ext cx="3905250" cy="476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1" i="0">
                <a:solidFill>
                  <a:srgbClr val="101418"/>
                </a:solidFill>
              </a:defRPr>
            </a:pPr>
            <a:r>
              <a:rPr sz="1800" b="1" i="0">
                <a:solidFill>
                  <a:srgbClr val="101418"/>
                </a:solidFill>
              </a:rPr>
              <a:t>Κλαδικές διεκδικήσεις και ΕΟΠΥΥ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0FC826F-5800-4538-BF46-3C0148B814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76950" y="3200400"/>
            <a:ext cx="5524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4575E5A-ACE1-4FE6-A8CB-02D25608F2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3314700"/>
            <a:ext cx="4000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725" b="1" i="0">
                <a:solidFill>
                  <a:srgbClr val="F8FAFC"/>
                </a:solidFill>
              </a:defRPr>
            </a:pPr>
            <a:r>
              <a:rPr sz="1725" b="1" i="0">
                <a:solidFill>
                  <a:srgbClr val="F8FAFC"/>
                </a:solidFill>
              </a:rPr>
              <a:t>04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9FE7C99-C791-4C0F-8750-DA38849E48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276600"/>
            <a:ext cx="3905250" cy="476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1" i="0">
                <a:solidFill>
                  <a:srgbClr val="101418"/>
                </a:solidFill>
              </a:defRPr>
            </a:pPr>
            <a:r>
              <a:rPr sz="1800" b="1" i="0">
                <a:solidFill>
                  <a:srgbClr val="101418"/>
                </a:solidFill>
              </a:rPr>
              <a:t>ΓΣΑ, διακυβέρνηση και οργανωτική λειτουργία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585E213-3E75-4568-84F8-6ED49C88CA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305300"/>
            <a:ext cx="5524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70EE6F6-5A33-456D-9470-1A7E2722E2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419600"/>
            <a:ext cx="4000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725" b="1" i="0">
                <a:solidFill>
                  <a:srgbClr val="F8FAFC"/>
                </a:solidFill>
              </a:defRPr>
            </a:pPr>
            <a:r>
              <a:rPr sz="1725" b="1" i="0">
                <a:solidFill>
                  <a:srgbClr val="F8FAFC"/>
                </a:solidFill>
              </a:rPr>
              <a:t>05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450A334-A29C-4A37-924D-01D40FF7AA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4381500"/>
            <a:ext cx="3905250" cy="476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1" i="0">
                <a:solidFill>
                  <a:srgbClr val="101418"/>
                </a:solidFill>
              </a:defRPr>
            </a:pPr>
            <a:r>
              <a:rPr sz="1800" b="1" i="0">
                <a:solidFill>
                  <a:srgbClr val="101418"/>
                </a:solidFill>
              </a:rPr>
              <a:t>Επιστημονική ανάπτυξη και εκπαίδευση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6E48361-220A-43B5-9534-895FED9FAF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76950" y="4305300"/>
            <a:ext cx="5524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F16AA94-B2BD-43ED-A938-90386A2B08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4419600"/>
            <a:ext cx="4000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725" b="1" i="0">
                <a:solidFill>
                  <a:srgbClr val="F8FAFC"/>
                </a:solidFill>
              </a:defRPr>
            </a:pPr>
            <a:r>
              <a:rPr sz="1725" b="1" i="0">
                <a:solidFill>
                  <a:srgbClr val="F8FAFC"/>
                </a:solidFill>
              </a:rPr>
              <a:t>06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70FE0AF-EE52-4DBC-83A7-6EC5E18AFE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4381500"/>
            <a:ext cx="3905250" cy="476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1" i="0">
                <a:solidFill>
                  <a:srgbClr val="101418"/>
                </a:solidFill>
              </a:defRPr>
            </a:pPr>
            <a:r>
              <a:rPr sz="1800" b="1" i="0">
                <a:solidFill>
                  <a:srgbClr val="101418"/>
                </a:solidFill>
              </a:rPr>
              <a:t>Διεθνής παρουσία, κοινωνική δράση και επόμενες προτεραιότητες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8FAFB48-B228-4161-8C40-8C9CB1AF9B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807F8FB-9677-4CC2-93F2-9CDBE0C8D1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C75E974-B5D7-4639-A254-42280BD73E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1973148243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FFF8E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3C69B34-0D3B-47CA-92D8-F42039EA9B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A4783D4-345B-497D-819C-D09E6EB492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E7C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CA985DC-6E22-401C-AEDD-E1229B5533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E7C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FEBC9A2-3472-4606-B739-42CB9512AD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E58A2A"/>
                </a:solidFill>
              </a:defRPr>
            </a:pPr>
            <a:r>
              <a:rPr sz="1050" b="1" i="0">
                <a:solidFill>
                  <a:srgbClr val="E58A2A"/>
                </a:solidFill>
              </a:rPr>
              <a:t>Αλλαγές διαδικασιών και αποζημιώσεων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225701D-8E0D-483A-BCBC-C2DD009222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Νέος ΕΚΠΥ ΕΟΠΥΥ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FAA547E-0712-47F0-85B2-01E2EA300B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AE800F0-3DA0-4974-A2E4-4B4910FFAE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6000"/>
            <a:ext cx="3143250" cy="2000250"/>
          </a:xfrm>
          <a:prstGeom xmlns:a="http://schemas.openxmlformats.org/drawingml/2006/main" prst="roundRect">
            <a:avLst>
              <a:gd name="adj" fmla="val 381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E9214AF-2E86-4489-845E-F4434FC1DC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6000"/>
            <a:ext cx="76200" cy="2000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8BD37C9-D2B6-4A11-B522-B323F84E41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247650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Κατ' οίκον φυσικοθεραπεία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7DCA7A6-8CFB-4147-938E-C3166FF20A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028950"/>
            <a:ext cx="2686050" cy="1162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Αποζημίωση ανά συνεδρία στα 20 ευρώ, σύμφωνα με τις αλλαγές που καταγράφηκαν στον νέο ΕΚΠΥ.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72E5547-F66A-4525-9ED1-1B73A6E22E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2286000"/>
            <a:ext cx="3143250" cy="2000250"/>
          </a:xfrm>
          <a:prstGeom xmlns:a="http://schemas.openxmlformats.org/drawingml/2006/main" prst="roundRect">
            <a:avLst>
              <a:gd name="adj" fmla="val 381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3AF64F3-3B69-4A2E-8B40-7D612B3281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2286000"/>
            <a:ext cx="76200" cy="2000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70894F0-9143-490D-BD5A-EAB6E034E5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3450" y="247650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Συμμετοχή ασφαλισμένου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F167E23-73E1-49B5-BB22-8EFC4607BE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3450" y="3028950"/>
            <a:ext cx="2686050" cy="1162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Αναφορά συμμετοχής 15% και νέου πλαισίου εφαρμογής στις παρεχόμενες υπηρεσίες.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DA4AFF8-23EE-4336-B70D-568B8F0161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2286000"/>
            <a:ext cx="3143250" cy="2000250"/>
          </a:xfrm>
          <a:prstGeom xmlns:a="http://schemas.openxmlformats.org/drawingml/2006/main" prst="roundRect">
            <a:avLst>
              <a:gd name="adj" fmla="val 381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DBCDE46-782A-4A3E-B07E-2489D1A4A1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2286000"/>
            <a:ext cx="76200" cy="2000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C6A88A4-E974-4311-B46E-952E6AC48F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53450" y="247650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Γνωματεύσεις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C856526-42ED-4C20-8F31-7E1C122F9C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53450" y="3028950"/>
            <a:ext cx="2686050" cy="1162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Κατάργηση θεώρησης παραπεμπτικών από ιατρό και απλούστευση διαδικασιών.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74CDA10-3032-4D24-B16B-ADCCDDD11C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857750"/>
            <a:ext cx="981075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725" b="1" i="0">
                <a:solidFill>
                  <a:srgbClr val="101418"/>
                </a:solidFill>
              </a:defRPr>
            </a:pPr>
            <a:r>
              <a:rPr sz="1725" b="1" i="0">
                <a:solidFill>
                  <a:srgbClr val="101418"/>
                </a:solidFill>
              </a:rPr>
              <a:t>Οι αλλαγές αποτέλεσαν αποτέλεσμα συστηματικών παρεμβάσεων του Π.Σ.Φ. και παρακολούθησης των διαδικασιών του ΕΟΠΥΥ.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A8202DB-BBB6-44E8-8E9E-19DC79177A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1776097-3B0A-4090-934A-E8E77F118D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8497517-1D0C-4DE6-A09B-64964034AF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449317989"/>
      </p:ext>
    </p:extLst>
  </p:cSld>
</p:sld>
</file>

<file path=ppt/slides/slide21.xml><?xml version="1.0" encoding="utf-8"?>
<p:sld xmlns:p="http://schemas.openxmlformats.org/presentationml/2006/main">
  <p:cSld>
    <p:bg>
      <p:bgPr>
        <a:solidFill xmlns:a="http://schemas.openxmlformats.org/drawingml/2006/main">
          <a:srgbClr val="FFF5F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481C20F-A758-4A32-A9AE-CCAE74965B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51B7B7A-1980-49BB-A45C-A314823751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DCD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88F4B99-47B6-4124-A484-453BAF31F3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DCD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380EBE7-4481-40AF-9B50-63440178B0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B84A3A"/>
                </a:solidFill>
              </a:defRPr>
            </a:pPr>
            <a:r>
              <a:rPr sz="1050" b="1" i="0">
                <a:solidFill>
                  <a:srgbClr val="B84A3A"/>
                </a:solidFill>
              </a:rPr>
              <a:t>Κλαδική διεκδίκηση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2078AB6-98FB-49CE-85C5-AF61FDF194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Clawback, rebate και προϋπολογισμός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4CC83B4-8BFB-4D41-991E-8B37573CB1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8FA9344-950C-40DF-8BB3-1381F53E90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28600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9CD9CF7-7C0C-4975-9A6F-B40BD00A72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2190750"/>
            <a:ext cx="737235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0" i="0">
                <a:solidFill>
                  <a:srgbClr val="101418"/>
                </a:solidFill>
              </a:defRPr>
            </a:pPr>
            <a:r>
              <a:rPr sz="1575" b="0" i="0">
                <a:solidFill>
                  <a:srgbClr val="101418"/>
                </a:solidFill>
              </a:rPr>
              <a:t>Συνεχίστηκε η διεκδίκηση για κατάργηση ή ουσιαστική μεταρρύθμιση των μηχανισμών rebate και clawback.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FC507EA-D275-486E-9164-C5EC41B6A2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93370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CA49999-AA82-4D0F-92CD-3C99ED032E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2838450"/>
            <a:ext cx="737235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0" i="0">
                <a:solidFill>
                  <a:srgbClr val="101418"/>
                </a:solidFill>
              </a:defRPr>
            </a:pPr>
            <a:r>
              <a:rPr sz="1575" b="0" i="0">
                <a:solidFill>
                  <a:srgbClr val="101418"/>
                </a:solidFill>
              </a:rPr>
              <a:t>Υποβλήθηκε νέα προσφυγή στο Συμβούλιο της Επικρατείας.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77F15CE-B9CA-488B-8F2A-94F6C875A5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58140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2262600-DF89-4000-A5F9-909C047E56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3486150"/>
            <a:ext cx="737235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0" i="0">
                <a:solidFill>
                  <a:srgbClr val="101418"/>
                </a:solidFill>
              </a:defRPr>
            </a:pPr>
            <a:r>
              <a:rPr sz="1575" b="0" i="0">
                <a:solidFill>
                  <a:srgbClr val="101418"/>
                </a:solidFill>
              </a:rPr>
              <a:t>Προετοιμάστηκαν παρεμβάσεις και πιθανές καταγγελίες σε ευρωπαϊκά όργανα.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D05FAAF-47D1-4E3A-A071-FEFAC3F6B8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22910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0E2CE75-67B7-4C73-93AD-EA266E79C4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133850"/>
            <a:ext cx="737235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0" i="0">
                <a:solidFill>
                  <a:srgbClr val="101418"/>
                </a:solidFill>
              </a:defRPr>
            </a:pPr>
            <a:r>
              <a:rPr sz="1575" b="0" i="0">
                <a:solidFill>
                  <a:srgbClr val="101418"/>
                </a:solidFill>
              </a:rPr>
              <a:t>Διατηρήθηκε σταθερή πίεση για αύξηση και εξορθολογισμό του προϋπολογισμού φυσικοθεραπείας.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AA8C6BC-55E2-48D6-905F-1BCCD47CA4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2381250"/>
            <a:ext cx="2095500" cy="2190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CEDEB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15CE0C8-09CC-487E-8732-6462748011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2895600"/>
            <a:ext cx="15240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3600" b="1" i="0">
                <a:solidFill>
                  <a:srgbClr val="B84A3A"/>
                </a:solidFill>
              </a:defRPr>
            </a:pPr>
            <a:r>
              <a:rPr sz="3600" b="1" i="0">
                <a:solidFill>
                  <a:srgbClr val="B84A3A"/>
                </a:solidFill>
              </a:rPr>
              <a:t>ΣτΕ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E3FF228-917D-4823-B951-DFB8F8E6F2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638550"/>
            <a:ext cx="1524000" cy="571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 i="0">
                <a:solidFill>
                  <a:srgbClr val="56606B"/>
                </a:solidFill>
              </a:defRPr>
            </a:pPr>
            <a:r>
              <a:rPr sz="1500" b="1" i="0">
                <a:solidFill>
                  <a:srgbClr val="56606B"/>
                </a:solidFill>
              </a:rPr>
              <a:t>Νέα προσφυγή</a:t>
            </a:r>
          </a:p>
          <a:p xmlns:a="http://schemas.openxmlformats.org/drawingml/2006/main">
            <a:pPr algn="ctr">
              <a:defRPr sz="1500" b="1" i="0">
                <a:solidFill>
                  <a:srgbClr val="56606B"/>
                </a:solidFill>
              </a:defRPr>
            </a:pPr>
            <a:r>
              <a:rPr sz="1500" b="1" i="0">
                <a:solidFill>
                  <a:srgbClr val="56606B"/>
                </a:solidFill>
              </a:rPr>
              <a:t>και θεσμική πίεση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87F7051-7CDE-4F69-B745-643D701A22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FB155C6-E81D-4647-99B4-09FEFE386C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A431205-5523-4DD8-9E27-DA62011331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1427988731"/>
      </p:ext>
    </p:extLst>
  </p:cSld>
</p:sld>
</file>

<file path=ppt/slides/slide22.xml><?xml version="1.0" encoding="utf-8"?>
<p:sld xmlns:p="http://schemas.openxmlformats.org/presentationml/2006/main">
  <p:cSld>
    <p:bg>
      <p:bgPr>
        <a:solidFill xmlns:a="http://schemas.openxmlformats.org/drawingml/2006/main">
          <a:srgbClr val="F3F8F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01AFD52-F575-404B-9BF0-71BA98C1CD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7BB0294-9747-4A8B-9F3A-1A2AA7C3E0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CEBF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3DC80A9-5E99-49B9-A181-DA03B2495B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CEBF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573B3F7-D49F-48CB-9FE3-78E70F0B8D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1F5E99"/>
                </a:solidFill>
              </a:defRPr>
            </a:pPr>
            <a:r>
              <a:rPr sz="1050" b="1" i="0">
                <a:solidFill>
                  <a:srgbClr val="1F5E99"/>
                </a:solidFill>
              </a:rPr>
              <a:t>Εργασιακές διεκδικήσεις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68ED5D3-3C6D-49F9-AC50-B984D5F632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Β.Α.Ε. και επίδομα επικίνδυνης εργασίας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239CB9A-6CF0-4524-B363-2318EFF65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07E17A6-9729-4536-9A62-BBCC344E5F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95500"/>
            <a:ext cx="4953000" cy="3429000"/>
          </a:xfrm>
          <a:prstGeom xmlns:a="http://schemas.openxmlformats.org/drawingml/2006/main" prst="roundRect">
            <a:avLst>
              <a:gd name="adj" fmla="val 222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04F1DFA-477F-455C-A9E7-65C58C68FD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95500"/>
            <a:ext cx="76200" cy="3429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FCD86AB-0F0E-49FB-BF39-6FE7024175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286000"/>
            <a:ext cx="44958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Βαρέα και Ανθυγιεινά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05C8F80-BF59-4065-9EB8-98F78A0D7C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838450"/>
            <a:ext cx="4495800" cy="2590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4910B21-2D65-43F1-BF46-E3B22D6DF4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2095500"/>
            <a:ext cx="4953000" cy="3429000"/>
          </a:xfrm>
          <a:prstGeom xmlns:a="http://schemas.openxmlformats.org/drawingml/2006/main" prst="roundRect">
            <a:avLst>
              <a:gd name="adj" fmla="val 222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ADEE4F1-C1A4-4265-9DA8-714DF67337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2095500"/>
            <a:ext cx="76200" cy="3429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2165429-3FDB-49B2-8BD2-53F59A72E9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2286000"/>
            <a:ext cx="44958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Επίδομα επικίνδυνης εργασίας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2C74D67-893C-4DE1-9529-78A293067D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2838450"/>
            <a:ext cx="4495800" cy="2590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24F2C09-2461-4923-82E7-C4E2E006C9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29908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CB337B8-49B6-4D34-8419-607C5E15A7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28956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Συνέχιση ενεργειών για ένταξη φυσικοθεραπευτών στα Β.Α.Ε.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C4303A6-7B13-469A-9ADF-F50E7A6B1B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5242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91258DB-3DD9-424D-80EB-3B287676BF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4290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Ανάδειξη συνθηκών εργασίας σε δημόσιες δομές υγείας.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3A0DAF8-BCB3-42E5-84DF-246E5FC710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0576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947B5E6-6808-4FCD-91E2-E690A4E456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9624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Σύνδεση αιτήματος με προστασία εργαζομένων και ποιότητα υπηρεσιών.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2046943-257C-4BCC-BC21-053B542FE4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29908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B8DFD78-AED6-4965-BFA6-A457DAFD3C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28956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Εφαρμογή επιδόματος σε φυσικοθεραπευτές δημόσιων δομών υγείας.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98122B7-BACE-4095-B22C-54191558EE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35242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6F061EB-1F91-4BD2-BC4F-3AC957BF06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34290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Συνέχιση ενεργειών για επέκταση σε όλες τις κατηγορίες.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F60E1F0-70EC-4646-A455-9EEE181895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40576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AB5489A-E18D-4958-B8D8-1972379F81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39624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Διαρκής παρακολούθηση εφαρμογής και θεσμική τεκμηρίωση.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176CF5F-6136-4BD8-9BA5-8B000091CE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87E0739-B436-4966-951B-4E021AFE1A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D2D803C-BD43-44ED-9BBE-F03E1EC2CB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98461965"/>
      </p:ext>
    </p:extLst>
  </p:cSld>
</p:sld>
</file>

<file path=ppt/slides/slide23.xml><?xml version="1.0" encoding="utf-8"?>
<p:sld xmlns:p="http://schemas.openxmlformats.org/presentationml/2006/main">
  <p:cSld>
    <p:bg>
      <p:bgPr>
        <a:solidFill xmlns:a="http://schemas.openxmlformats.org/drawingml/2006/main">
          <a:srgbClr val="F1FB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7095147-D192-470D-BD26-2E4D8B1977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7E334EC-3D5E-4F44-B0A9-C259140DA7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F0E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54AC8A4-061F-4683-B200-ED94AFDAC1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F0E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F5B7FC2-17AA-435C-9816-0667ABE5F0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167C80"/>
                </a:solidFill>
              </a:defRPr>
            </a:pPr>
            <a:r>
              <a:rPr sz="1050" b="1" i="0">
                <a:solidFill>
                  <a:srgbClr val="167C80"/>
                </a:solidFill>
              </a:rPr>
              <a:t>Υλοποίηση αποφάσεων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61BC791-2A6E-408E-BE72-823BDF8CC0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ΓΣΑ και διακυβέρνηση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23C2EB8-E259-4186-98ED-DB59B54FB3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5110634-8EEA-4A9E-ADA6-3C11481A6B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95500"/>
            <a:ext cx="923925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025" b="1" i="0">
                <a:solidFill>
                  <a:srgbClr val="101418"/>
                </a:solidFill>
              </a:defRPr>
            </a:pPr>
            <a:r>
              <a:rPr sz="2025" b="1" i="0">
                <a:solidFill>
                  <a:srgbClr val="101418"/>
                </a:solidFill>
              </a:rPr>
              <a:t>Το 2025 πραγματοποιήθηκαν τέσσερις Γενικές Συνελεύσεις Αντιπροσώπων, με αποφάσεις για κρίσιμα θεσμικά, εκπαιδευτικά και οργανωτικά ζητήματα.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7F0F61B-DA0E-4470-9F16-B5654D1948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219450"/>
            <a:ext cx="6667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FB81DB7-73E8-4165-924F-A9F6EB53D8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90700" y="3105150"/>
            <a:ext cx="1714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9 Μαρτίου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55E9EC9-864D-4466-80B3-041082F04D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105150"/>
            <a:ext cx="69532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 i="0">
                <a:solidFill>
                  <a:srgbClr val="56606B"/>
                </a:solidFill>
              </a:defRPr>
            </a:pPr>
            <a:r>
              <a:rPr sz="1350" b="0" i="0">
                <a:solidFill>
                  <a:srgbClr val="56606B"/>
                </a:solidFill>
              </a:rPr>
              <a:t>έκτακτη διαδικτυακή ΓΣΑ για ν. 5173/2025 και λειτουργικά ζητήματα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F2721BD-EF42-4FEA-9B45-C95F50E9A6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905250"/>
            <a:ext cx="6667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F9EBC09-9332-4970-B2D4-392DFCA75C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90700" y="3790950"/>
            <a:ext cx="1714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29-30 Μαρτίου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94F45FC-89DE-4DC3-AB8B-962FD7E17A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790950"/>
            <a:ext cx="69532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 i="0">
                <a:solidFill>
                  <a:srgbClr val="56606B"/>
                </a:solidFill>
              </a:defRPr>
            </a:pPr>
            <a:r>
              <a:rPr sz="1350" b="0" i="0">
                <a:solidFill>
                  <a:srgbClr val="56606B"/>
                </a:solidFill>
              </a:rPr>
              <a:t>έκτακτη ΓΣΑ με φυσική παρουσία και αποφάσεις για εκπαίδευση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7154EC5-69AC-4873-B61A-42B37137EE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591050"/>
            <a:ext cx="6667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675F4B5-0386-405E-82E6-FF27F1A567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90700" y="4476750"/>
            <a:ext cx="1714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Ιούλιος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5DBA89A-7E3D-4C44-A013-D1D28B8F62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4476750"/>
            <a:ext cx="69532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 i="0">
                <a:solidFill>
                  <a:srgbClr val="56606B"/>
                </a:solidFill>
              </a:defRPr>
            </a:pPr>
            <a:r>
              <a:rPr sz="1350" b="0" i="0">
                <a:solidFill>
                  <a:srgbClr val="56606B"/>
                </a:solidFill>
              </a:rPr>
              <a:t>τακτική ΓΣΑ στην Καλαμάτα και θέματα ειδικής αγωγής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76896DB-6D0D-43C2-B925-3A10B02CE1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5276850"/>
            <a:ext cx="6667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FC9D2A2-623F-4005-ADE9-43F99B83F5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90700" y="5162550"/>
            <a:ext cx="1714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Δεκέμβριος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93B1C09-145D-499C-AA28-880B5666DC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5162550"/>
            <a:ext cx="69532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 i="0">
                <a:solidFill>
                  <a:srgbClr val="56606B"/>
                </a:solidFill>
              </a:defRPr>
            </a:pPr>
            <a:r>
              <a:rPr sz="1350" b="0" i="0">
                <a:solidFill>
                  <a:srgbClr val="56606B"/>
                </a:solidFill>
              </a:rPr>
              <a:t>έγκριση οικονομικού απολογισμού και έκθεσης Κεντρικής Εξελεγκτικής Επιτροπής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7517C80-D3FD-48E9-8622-856941ED04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38B01FE-2D2E-4720-95E4-C76CCD7AF9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FA3AE5F-5A90-4482-826C-2FF51D40DA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437017493"/>
      </p:ext>
    </p:extLst>
  </p:cSld>
</p:sld>
</file>

<file path=ppt/slides/slide24.xml><?xml version="1.0" encoding="utf-8"?>
<p:sld xmlns:p="http://schemas.openxmlformats.org/presentationml/2006/main">
  <p:cSld>
    <p:bg>
      <p:bgPr>
        <a:solidFill xmlns:a="http://schemas.openxmlformats.org/drawingml/2006/main">
          <a:srgbClr val="F4FBF7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E3EBFF1-8848-4522-8E4E-BE4C89515A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35DE83F-135F-4822-AE8B-C9711D27A7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FE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14448BC-6269-424E-AA79-4A67FC850D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FE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1974DB4-4F79-41CA-8FB2-1A3C2EBBA9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2F7D5B"/>
                </a:solidFill>
              </a:defRPr>
            </a:pPr>
            <a:r>
              <a:rPr sz="1050" b="1" i="0">
                <a:solidFill>
                  <a:srgbClr val="2F7D5B"/>
                </a:solidFill>
              </a:rPr>
              <a:t>Λειτουργία Π.Σ.Φ.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3B0EA94-CDEF-45FC-BD6E-BD0C4A935A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Οργανωτική αναβάθμιση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129F60D-07A7-4B94-84AC-4B9D034F15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CD9A059-58D2-4DA8-8082-37C6B70123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143125"/>
            <a:ext cx="4476750" cy="1181100"/>
          </a:xfrm>
          <a:prstGeom xmlns:a="http://schemas.openxmlformats.org/drawingml/2006/main" prst="roundRect">
            <a:avLst>
              <a:gd name="adj" fmla="val 645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4F86DBF-A74A-4579-94A9-478AAFC80F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143125"/>
            <a:ext cx="762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023A01E-B1F8-4828-B1CF-615AEA96D3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333625"/>
            <a:ext cx="40195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Μητρώο Μελών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1AF6767-2724-477B-ACE3-46F0E9B92C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886075"/>
            <a:ext cx="40195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Είσοδος με κωδικούς taxis, επικαιροποίηση στοιχείων και καλύτερη υποστήριξη Περιφερειακών Τμημάτων.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CAD331F-94D6-4BEF-9F8B-CCEA411910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2143125"/>
            <a:ext cx="4476750" cy="1181100"/>
          </a:xfrm>
          <a:prstGeom xmlns:a="http://schemas.openxmlformats.org/drawingml/2006/main" prst="roundRect">
            <a:avLst>
              <a:gd name="adj" fmla="val 645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7E4796D-C20F-4B73-B396-7C942F3981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2143125"/>
            <a:ext cx="762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22E4B9B-E98E-4ABF-8E22-2E89FEF060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333625"/>
            <a:ext cx="40195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Διαλειτουργικότητα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AA4FBA2-FE7F-49CD-8A2C-84F4F61B80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886075"/>
            <a:ext cx="40195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Αξιοποίηση Κέντρου Διαλειτουργικότητας Δημοσίου για ασφαλέστερες και ταχύτερες διαδικασίες.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A18C707-0450-48F4-BCD7-C425D7B156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714750"/>
            <a:ext cx="4476750" cy="1181100"/>
          </a:xfrm>
          <a:prstGeom xmlns:a="http://schemas.openxmlformats.org/drawingml/2006/main" prst="roundRect">
            <a:avLst>
              <a:gd name="adj" fmla="val 645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D79B3A9-070A-4B69-92D6-A245054997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714750"/>
            <a:ext cx="762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BE95BFD-D482-46A9-BDC8-E59B7D90FD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3905250"/>
            <a:ext cx="40195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Οικονομική λειτουργία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2A5C03E-6F05-471D-8941-E7664C126E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4457700"/>
            <a:ext cx="40195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Έμφαση σε χρηστή διαχείριση, δημόσιο λογιστικό και τήρηση διαδικασιών ΝΠΔΔ.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1F3FDB9-D886-4775-B478-15E76809A4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3714750"/>
            <a:ext cx="4476750" cy="1181100"/>
          </a:xfrm>
          <a:prstGeom xmlns:a="http://schemas.openxmlformats.org/drawingml/2006/main" prst="roundRect">
            <a:avLst>
              <a:gd name="adj" fmla="val 645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035F387-8376-420A-94A5-F49CA6B770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3714750"/>
            <a:ext cx="762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6EA65EB-FEF1-4B4B-AAAE-D6ADF85B5F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905250"/>
            <a:ext cx="40195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Επικοινωνία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B9318E4-2B62-438F-9E70-5665016B35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57700"/>
            <a:ext cx="40195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Βελτίωση συντονισμού Κεντρικής Διοίκησης, Περιφερειακών Τμημάτων και μελών.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E4E5E25-9FC9-4726-AF7E-9118C0C645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660BE84-5927-4BD4-AE95-03F6DA6072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7B054DB-6591-4D69-8051-1D08DA6065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1771433963"/>
      </p:ext>
    </p:extLst>
  </p:cSld>
</p:sld>
</file>

<file path=ppt/slides/slide25.xml><?xml version="1.0" encoding="utf-8"?>
<p:sld xmlns:p="http://schemas.openxmlformats.org/presentationml/2006/main">
  <p:cSld>
    <p:bg>
      <p:bgPr>
        <a:solidFill xmlns:a="http://schemas.openxmlformats.org/drawingml/2006/main">
          <a:srgbClr val="FFF8E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18128A9-6DA7-4C84-A339-B4BF7F568E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0B11B48-4829-494E-BB2A-79C0CD9530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E7C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F6314CB-6A85-4B48-AC72-36ED27F965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E7C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27742A6-78E0-4A4F-A30A-2FCD11F980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E58A2A"/>
                </a:solidFill>
              </a:defRPr>
            </a:pPr>
            <a:r>
              <a:rPr sz="1050" b="1" i="0">
                <a:solidFill>
                  <a:srgbClr val="E58A2A"/>
                </a:solidFill>
              </a:rPr>
              <a:t>Ψηφιακές υπηρεσίες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8773E8A-5BFC-400B-9282-94C26C3DE2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Μ.Ε.Φ., ticketing και διαφάνεια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1087C74-0C84-4249-9EF0-24218434AA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73045ED-B02C-4181-B576-B6AA330728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95500"/>
            <a:ext cx="4953000" cy="3429000"/>
          </a:xfrm>
          <a:prstGeom xmlns:a="http://schemas.openxmlformats.org/drawingml/2006/main" prst="roundRect">
            <a:avLst>
              <a:gd name="adj" fmla="val 222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F747B0C-01AC-4633-B569-C6EE58F298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95500"/>
            <a:ext cx="76200" cy="3429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158BC17-6113-48A0-B56B-DADA80BC9E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286000"/>
            <a:ext cx="44958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Μητρώο Εργαστηρίων Φυσικοθεραπείας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C49AAC7-9725-456C-BF2B-D9CED04B84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838450"/>
            <a:ext cx="4495800" cy="2590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F3897C5-47DE-4BC0-A0F3-02A6A7A715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2095500"/>
            <a:ext cx="4953000" cy="3429000"/>
          </a:xfrm>
          <a:prstGeom xmlns:a="http://schemas.openxmlformats.org/drawingml/2006/main" prst="roundRect">
            <a:avLst>
              <a:gd name="adj" fmla="val 222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81E7801-F4A7-4059-9A21-7951A1E3FE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2095500"/>
            <a:ext cx="76200" cy="3429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C9B855D-ED53-49D3-A1CF-5C633D154C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2286000"/>
            <a:ext cx="44958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Διαδικασίες και λογοδοσία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6EE4FAF-835E-4A77-A241-7B62A49431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2838450"/>
            <a:ext cx="4495800" cy="2590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5461FBC-1696-4BE2-A60B-15EDB8978D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29908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04A385D-6D0E-446A-9F40-A2EB562486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28956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Πλατφόρμα εγγραφής και παρακολούθησης εργαστηρίων.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FE8B84E-DD1A-4946-B0AC-793D94248C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5242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C0690BC-3511-4980-A67F-2FDEC21EC6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4290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Παρεμβάσεις για καλύτερο έλεγχο και αξιολόγηση αιτήσεων.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1803668-A2DE-4168-94B7-AECB9F3D17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0576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73F1D2F-3F21-4C8A-A826-3170B120E2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9624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Στήριξη Περιφερειακών Τμημάτων στη διαδικασία εφαρμογής.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FC74CA7-61E8-4FB3-B3A1-7ADF90DFEC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29908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925D652-3228-4295-83C8-0DB03209CA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28956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Χρήση συστήματος ticketing για παρακολούθηση αιτημάτων.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00B565E-BE6E-4CA2-992F-5BDB5257C8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35242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31FE71F-5A54-4527-A858-E299AB590E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34290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Τυποποίηση ροών εργασίας και διοικητικών ενεργειών.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FE560A8-B404-4479-BE53-1F8A70AF44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40576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6C5B365-56C2-4EB7-B044-622DCECED6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39624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Ενίσχυση διαφάνειας και τεκμηρίωσης αποφάσεων.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1642E30-7D97-44BE-8764-2DB7E1106A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7E4C833-01B6-43E6-ADAD-B308F96A6F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2F22234-6E10-468C-AD38-322A9C20DB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1669141281"/>
      </p:ext>
    </p:extLst>
  </p:cSld>
</p:sld>
</file>

<file path=ppt/slides/slide26.xml><?xml version="1.0" encoding="utf-8"?>
<p:sld xmlns:p="http://schemas.openxmlformats.org/presentationml/2006/main">
  <p:cSld>
    <p:bg>
      <p:bgPr>
        <a:solidFill xmlns:a="http://schemas.openxmlformats.org/drawingml/2006/main">
          <a:srgbClr val="FFF5F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C5409B0-ED7A-4710-B676-A64DE3DFDE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5D1DB53-2DC0-4DC4-8763-103898B686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DCD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C55D89E-244F-4897-873F-CE342BBAAE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DCD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725629E-5C6D-4F8C-8315-0D10A36411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B84A3A"/>
                </a:solidFill>
              </a:defRPr>
            </a:pPr>
            <a:r>
              <a:rPr sz="1050" b="1" i="0">
                <a:solidFill>
                  <a:srgbClr val="B84A3A"/>
                </a:solidFill>
              </a:rPr>
              <a:t>Καθημερινή υποστήριξη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C151547-7FE0-4CCF-873A-F030DCCFEB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Υπηρεσίες προς μέλη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9FA36A3-9EE5-4246-88B3-B40F769782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688F89F-0E9F-4851-95CB-94E438CE3A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381250"/>
            <a:ext cx="3143250" cy="2000250"/>
          </a:xfrm>
          <a:prstGeom xmlns:a="http://schemas.openxmlformats.org/drawingml/2006/main" prst="roundRect">
            <a:avLst>
              <a:gd name="adj" fmla="val 381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ECC8C68-5C8F-4682-880E-912AC95FD6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381250"/>
            <a:ext cx="76200" cy="2000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31088BB-306B-4D30-88D7-09B49581EF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57175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Περιφερειακά Τμήματα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F96132C-FD80-40B1-BF84-7E6469ADDA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124200"/>
            <a:ext cx="2686050" cy="1162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Συνεχής υποστήριξη σε ζητήματα λειτουργίας, μητρώων και επικοινωνίας με τα μέλη.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AA98837-EB83-4257-8059-F6648F8CCE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2381250"/>
            <a:ext cx="3143250" cy="2000250"/>
          </a:xfrm>
          <a:prstGeom xmlns:a="http://schemas.openxmlformats.org/drawingml/2006/main" prst="roundRect">
            <a:avLst>
              <a:gd name="adj" fmla="val 381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616456A-F0B7-404C-9FE4-58E32D54D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2381250"/>
            <a:ext cx="76200" cy="2000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DC24DFC-15C5-4973-A77B-94C7FA1FB1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86300" y="257175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Ενημέρωση μελών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729E42C-5922-4B04-B601-3F6ACD4D2B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86300" y="3124200"/>
            <a:ext cx="2686050" cy="1162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Ανακοινώσεις, δελτία τύπου, οδηγίες και τεκμηριωμένες θέσεις για κρίσιμα ζητήματα.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DC164B8-04A0-4A46-A61D-F923F26C86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381250"/>
            <a:ext cx="3143250" cy="2000250"/>
          </a:xfrm>
          <a:prstGeom xmlns:a="http://schemas.openxmlformats.org/drawingml/2006/main" prst="roundRect">
            <a:avLst>
              <a:gd name="adj" fmla="val 381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CA8DEFE-0F37-4247-9A23-19F64D5589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381250"/>
            <a:ext cx="76200" cy="2000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55059CF-523E-49A6-8BE2-111EE974E5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257175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Προνόμια και παροχές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F4D28BE-8657-44A4-B46C-C7B6F9C756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3124200"/>
            <a:ext cx="2686050" cy="1162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Εκπτωτικό πρόγραμμα, πρόσβαση σε εκπαιδευτικές πλατφόρμες και ειδικές προβλέψεις συνδρομών.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8A6764D-FCF6-49B2-9FD6-093B129D71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4905375"/>
            <a:ext cx="971550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725" b="1" i="0">
                <a:solidFill>
                  <a:srgbClr val="101418"/>
                </a:solidFill>
              </a:defRPr>
            </a:pPr>
            <a:r>
              <a:rPr sz="1725" b="1" i="0">
                <a:solidFill>
                  <a:srgbClr val="101418"/>
                </a:solidFill>
              </a:rPr>
              <a:t>Η οργανωτική λειτουργία αντιμετωπίστηκε ως προϋπόθεση για ισχυρότερη εκπροσώπηση και καλύτερη εξυπηρέτηση του κλάδου.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63703F8-CE9F-4CC5-986B-0269C40404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7052D5C-583B-42C8-8315-CE8EF896F9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22005A9-B6E9-443E-80B3-145AB0F7EE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26</a:t>
            </a:r>
          </a:p>
        </p:txBody>
      </p:sp>
    </p:spTree>
    <p:extLst>
      <p:ext uri="{BB962C8B-B14F-4D97-AF65-F5344CB8AC3E}">
        <p14:creationId xmlns:p14="http://schemas.microsoft.com/office/powerpoint/2010/main" val="1585266600"/>
      </p:ext>
    </p:extLst>
  </p:cSld>
</p:sld>
</file>

<file path=ppt/slides/slide27.xml><?xml version="1.0" encoding="utf-8"?>
<p:sld xmlns:p="http://schemas.openxmlformats.org/presentationml/2006/main">
  <p:cSld>
    <p:bg>
      <p:bgPr>
        <a:solidFill xmlns:a="http://schemas.openxmlformats.org/drawingml/2006/main">
          <a:srgbClr val="F3F8F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092320C-763B-4445-910A-2E4B54BF9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DCC30A4-B645-42D4-A09D-3F1DAB6CC3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CEBF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FE2E3FE-B22F-4156-A618-E536F20659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CEBF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BB6FE60-7ABD-4981-8C34-47DC784BE1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1F5E99"/>
                </a:solidFill>
              </a:defRPr>
            </a:pPr>
            <a:r>
              <a:rPr sz="1050" b="1" i="0">
                <a:solidFill>
                  <a:srgbClr val="1F5E99"/>
                </a:solidFill>
              </a:rPr>
              <a:t>Γνώση και επαγγελματική αναβάθμιση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829A6E7-9A2B-4DFB-99CE-C7F074D076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Επιστημονική ανάπτυξη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906E991-403C-49B8-9A41-348B82ECF0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F8AFE7E-128C-493E-995C-DBD4E96159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28600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79F864A-76C4-4C98-A2F5-C47A508C0A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2190750"/>
            <a:ext cx="7562850" cy="571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0" i="0">
                <a:solidFill>
                  <a:srgbClr val="101418"/>
                </a:solidFill>
              </a:defRPr>
            </a:pPr>
            <a:r>
              <a:rPr sz="1650" b="0" i="0">
                <a:solidFill>
                  <a:srgbClr val="101418"/>
                </a:solidFill>
              </a:rPr>
              <a:t>Επιστημονικές ημερίδες, συνέδρια και εκπαιδευτικές δράσεις.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519E548-A70A-4C88-B065-6A0F3D5D4F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89560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1AB68E1-5D47-4458-B122-08AA903098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2800350"/>
            <a:ext cx="7562850" cy="571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0" i="0">
                <a:solidFill>
                  <a:srgbClr val="101418"/>
                </a:solidFill>
              </a:defRPr>
            </a:pPr>
            <a:r>
              <a:rPr sz="1650" b="0" i="0">
                <a:solidFill>
                  <a:srgbClr val="101418"/>
                </a:solidFill>
              </a:rPr>
              <a:t>Στήριξη Επιστημονικών και Περιφερειακών Τμημάτων.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0823682-3D5F-4B93-B544-493D2BE83F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50520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575D351-2996-433B-B6EC-F8EC3BA3DD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409950"/>
            <a:ext cx="7562850" cy="571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0" i="0">
                <a:solidFill>
                  <a:srgbClr val="101418"/>
                </a:solidFill>
              </a:defRPr>
            </a:pPr>
            <a:r>
              <a:rPr sz="1650" b="0" i="0">
                <a:solidFill>
                  <a:srgbClr val="101418"/>
                </a:solidFill>
              </a:rPr>
              <a:t>Προώθηση τεκμηριωμένης κλινικής πρακτικής και νέων φυσικοθεραπευτικών πράξεων.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ADC97D1-DFED-4B20-9C0A-96564EDAF1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11480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460E087-CE3D-411F-9A2D-B70C2B96CB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019550"/>
            <a:ext cx="7562850" cy="571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0" i="0">
                <a:solidFill>
                  <a:srgbClr val="101418"/>
                </a:solidFill>
              </a:defRPr>
            </a:pPr>
            <a:r>
              <a:rPr sz="1650" b="0" i="0">
                <a:solidFill>
                  <a:srgbClr val="101418"/>
                </a:solidFill>
              </a:rPr>
              <a:t>Συνέχιση διαδικτυακών σεμιναρίων και κύκλων επιμόρφωσης.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1EFB7BF-DB85-4F5D-AF44-015909DF1D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01125" y="2571750"/>
            <a:ext cx="2000250" cy="2190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DF7F3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5B77BDF-056F-4B2D-9A86-365BA34F56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20200" y="3124200"/>
            <a:ext cx="1571625" cy="1047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250" b="1" i="0">
                <a:solidFill>
                  <a:srgbClr val="2F7D5B"/>
                </a:solidFill>
              </a:defRPr>
            </a:pPr>
            <a:r>
              <a:rPr sz="2250" b="1" i="0">
                <a:solidFill>
                  <a:srgbClr val="2F7D5B"/>
                </a:solidFill>
              </a:rPr>
              <a:t>Evidence</a:t>
            </a:r>
          </a:p>
          <a:p xmlns:a="http://schemas.openxmlformats.org/drawingml/2006/main">
            <a:pPr algn="ctr">
              <a:defRPr sz="2250" b="1" i="0">
                <a:solidFill>
                  <a:srgbClr val="2F7D5B"/>
                </a:solidFill>
              </a:defRPr>
            </a:pPr>
            <a:r>
              <a:rPr sz="2250" b="1" i="0">
                <a:solidFill>
                  <a:srgbClr val="2F7D5B"/>
                </a:solidFill>
              </a:rPr>
              <a:t>Practice</a:t>
            </a:r>
          </a:p>
          <a:p xmlns:a="http://schemas.openxmlformats.org/drawingml/2006/main">
            <a:pPr algn="ctr">
              <a:defRPr sz="2250" b="1" i="0">
                <a:solidFill>
                  <a:srgbClr val="2F7D5B"/>
                </a:solidFill>
              </a:defRPr>
            </a:pPr>
            <a:r>
              <a:rPr sz="2250" b="1" i="0">
                <a:solidFill>
                  <a:srgbClr val="2F7D5B"/>
                </a:solidFill>
              </a:rPr>
              <a:t>Education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76784E9-3332-465D-9E74-80C7D4CC3F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3DE6A78-9C77-492D-809D-341774795C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9E7464D-6198-49AB-87B2-D490F52012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27</a:t>
            </a:r>
          </a:p>
        </p:txBody>
      </p:sp>
    </p:spTree>
    <p:extLst>
      <p:ext uri="{BB962C8B-B14F-4D97-AF65-F5344CB8AC3E}">
        <p14:creationId xmlns:p14="http://schemas.microsoft.com/office/powerpoint/2010/main" val="1743022772"/>
      </p:ext>
    </p:extLst>
  </p:cSld>
</p:sld>
</file>

<file path=ppt/slides/slide28.xml><?xml version="1.0" encoding="utf-8"?>
<p:sld xmlns:p="http://schemas.openxmlformats.org/presentationml/2006/main">
  <p:cSld>
    <p:bg>
      <p:bgPr>
        <a:solidFill xmlns:a="http://schemas.openxmlformats.org/drawingml/2006/main">
          <a:srgbClr val="F1FB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384817D-5609-4F7F-93DE-B6163C9603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7397AE9-7FBE-41E7-B5CD-D677B1B7DC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F0E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4E42FFD-1CB0-4062-8533-2D794CECB5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F0E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553D83E-D68C-4831-A349-D69EB232D3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167C80"/>
                </a:solidFill>
              </a:defRPr>
            </a:pPr>
            <a:r>
              <a:rPr sz="1050" b="1" i="0">
                <a:solidFill>
                  <a:srgbClr val="167C80"/>
                </a:solidFill>
              </a:rPr>
              <a:t>Τεκμηρίωση αξίας φυσικοθεραπείας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F7A4CC1-9400-4405-B632-2619557472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Μελέτη LabHTA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142AC98-9E4D-47F2-B2C4-20FEC68F1A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51CD725-3485-4EC7-A221-FBAA69A322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095500"/>
            <a:ext cx="962025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025" b="1" i="0">
                <a:solidFill>
                  <a:srgbClr val="101418"/>
                </a:solidFill>
              </a:defRPr>
            </a:pPr>
            <a:r>
              <a:rPr sz="2025" b="1" i="0">
                <a:solidFill>
                  <a:srgbClr val="101418"/>
                </a:solidFill>
              </a:rPr>
              <a:t>Στις 22 Οκτωβρίου 2025 παρουσιάστηκε η μελέτη «Η φυσικοθεραπεία ως δυνητική επένδυση για το σύστημα υγείας».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07BB2D1-48BE-41C7-B39E-91E420F3D1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23850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D475F44-2612-41B3-9BD7-2CD64B1D2C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143250"/>
            <a:ext cx="78486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0" i="0">
                <a:solidFill>
                  <a:srgbClr val="101418"/>
                </a:solidFill>
              </a:defRPr>
            </a:pPr>
            <a:r>
              <a:rPr sz="1575" b="0" i="0">
                <a:solidFill>
                  <a:srgbClr val="101418"/>
                </a:solidFill>
              </a:rPr>
              <a:t>Η μελέτη εκπονήθηκε από το Laboratory for Health Technology Assessment.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18FA23A-5B94-4E7E-A2F8-FB27EC148A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7909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63B235C-2504-48E9-83A5-2D7E645F22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695700"/>
            <a:ext cx="78486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0" i="0">
                <a:solidFill>
                  <a:srgbClr val="101418"/>
                </a:solidFill>
              </a:defRPr>
            </a:pPr>
            <a:r>
              <a:rPr sz="1575" b="0" i="0">
                <a:solidFill>
                  <a:srgbClr val="101418"/>
                </a:solidFill>
              </a:rPr>
              <a:t>Τεκμηρίωσε ότι οι φυσικοθεραπευτικές υπηρεσίες είναι κλινικά αποτελεσματικές.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83145C7-5A1B-4D50-963E-2AF32762EB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34340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8F7EE52-8CF3-40AA-9B97-F947B60F5D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248150"/>
            <a:ext cx="78486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0" i="0">
                <a:solidFill>
                  <a:srgbClr val="101418"/>
                </a:solidFill>
              </a:defRPr>
            </a:pPr>
            <a:r>
              <a:rPr sz="1575" b="0" i="0">
                <a:solidFill>
                  <a:srgbClr val="101418"/>
                </a:solidFill>
              </a:rPr>
              <a:t>Ανέδειξε και την οικονομική αποδοτικότητα της φυσικοθεραπείας για το σύστημα υγείας.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E1B0DAC-7FEE-4FE1-8C64-F6FCF2972E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8958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8C098BE-F92F-4AF4-8CB4-1AB552B826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800600"/>
            <a:ext cx="78486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0" i="0">
                <a:solidFill>
                  <a:srgbClr val="101418"/>
                </a:solidFill>
              </a:defRPr>
            </a:pPr>
            <a:r>
              <a:rPr sz="1575" b="0" i="0">
                <a:solidFill>
                  <a:srgbClr val="101418"/>
                </a:solidFill>
              </a:rPr>
              <a:t>Λειτούργησε ως εργαλείο δημόσιας τεκμηρίωσης και κλαδικής διεκδίκησης.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B04A991-A442-40F7-8B61-27C0A3022F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3219450"/>
            <a:ext cx="14287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DF7F3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15004D5-5C33-495A-A9F5-8052A19556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3409950"/>
            <a:ext cx="1047750" cy="742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250" b="1" i="0">
                <a:solidFill>
                  <a:srgbClr val="2F7D5B"/>
                </a:solidFill>
              </a:defRPr>
            </a:pPr>
            <a:r>
              <a:rPr sz="2250" b="1" i="0">
                <a:solidFill>
                  <a:srgbClr val="2F7D5B"/>
                </a:solidFill>
              </a:rPr>
              <a:t>22</a:t>
            </a:r>
          </a:p>
          <a:p xmlns:a="http://schemas.openxmlformats.org/drawingml/2006/main">
            <a:pPr algn="ctr">
              <a:defRPr sz="2250" b="1" i="0">
                <a:solidFill>
                  <a:srgbClr val="2F7D5B"/>
                </a:solidFill>
              </a:defRPr>
            </a:pPr>
            <a:r>
              <a:rPr sz="2250" b="1" i="0">
                <a:solidFill>
                  <a:srgbClr val="2F7D5B"/>
                </a:solidFill>
              </a:rPr>
              <a:t>Οκτ.</a:t>
            </a:r>
          </a:p>
          <a:p xmlns:a="http://schemas.openxmlformats.org/drawingml/2006/main">
            <a:pPr algn="ctr">
              <a:defRPr sz="2250" b="1" i="0">
                <a:solidFill>
                  <a:srgbClr val="2F7D5B"/>
                </a:solidFill>
              </a:defRPr>
            </a:pPr>
            <a:r>
              <a:rPr sz="2250" b="1" i="0">
                <a:solidFill>
                  <a:srgbClr val="2F7D5B"/>
                </a:solidFill>
              </a:rPr>
              <a:t>2025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DEF7645-8D35-4236-B1A0-5259D1A5E4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5487A45-E946-47EA-AA5F-4B9A03C4DE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6700992-D1F1-4CB0-860E-A6241695F3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28</a:t>
            </a:r>
          </a:p>
        </p:txBody>
      </p:sp>
    </p:spTree>
    <p:extLst>
      <p:ext uri="{BB962C8B-B14F-4D97-AF65-F5344CB8AC3E}">
        <p14:creationId xmlns:p14="http://schemas.microsoft.com/office/powerpoint/2010/main" val="284403794"/>
      </p:ext>
    </p:extLst>
  </p:cSld>
</p:sld>
</file>

<file path=ppt/slides/slide29.xml><?xml version="1.0" encoding="utf-8"?>
<p:sld xmlns:p="http://schemas.openxmlformats.org/presentationml/2006/main">
  <p:cSld>
    <p:bg>
      <p:bgPr>
        <a:solidFill xmlns:a="http://schemas.openxmlformats.org/drawingml/2006/main">
          <a:srgbClr val="F4FBF7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5E92638-C99B-4E2D-B525-D48DE78C58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C391680-F477-4D08-B07E-4A452A5720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FE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280B2FC-503A-4DD2-8DE7-E2C6A950F8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FE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EB9635A-95BC-415C-B559-9B8EACCB74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2F7D5B"/>
                </a:solidFill>
              </a:defRPr>
            </a:pPr>
            <a:r>
              <a:rPr sz="1050" b="1" i="0">
                <a:solidFill>
                  <a:srgbClr val="2F7D5B"/>
                </a:solidFill>
              </a:rPr>
              <a:t>Συνεχιζόμενη εκπαίδευση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8211C16-E219-4624-9B04-A5F998EB67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Εκπαιδευτικά προγράμματα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B94412B-CBA9-4405-BD35-589B9B4E0E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1AF33B5-194C-4487-AC5F-F3EA0C5AE7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381250"/>
            <a:ext cx="3190875" cy="1952625"/>
          </a:xfrm>
          <a:prstGeom xmlns:a="http://schemas.openxmlformats.org/drawingml/2006/main" prst="roundRect">
            <a:avLst>
              <a:gd name="adj" fmla="val 390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5B134BD-E1A9-4A03-B257-26F0A44BB3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381250"/>
            <a:ext cx="76200" cy="1952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32923A9-7266-47FC-9825-3FD6898618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2571750"/>
            <a:ext cx="273367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Manual Therapy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9ABDB4A-1C3D-4FC5-A217-CF04F35100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124200"/>
            <a:ext cx="2733675" cy="11144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Συνέχιση κύκλων μαθημάτων με κατευθύνσεις IFOMPT και έμφαση στη συνεχιζόμενη εκπαίδευση.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E0BB392-D55F-4ECE-B3E0-50C0381A17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2381250"/>
            <a:ext cx="3190875" cy="1952625"/>
          </a:xfrm>
          <a:prstGeom xmlns:a="http://schemas.openxmlformats.org/drawingml/2006/main" prst="roundRect">
            <a:avLst>
              <a:gd name="adj" fmla="val 390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A235C7A-27F5-40D0-9E77-11FECAE9DE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2381250"/>
            <a:ext cx="76200" cy="1952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D1F24DE-7031-426E-9C5C-EEE0EA5FCC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05350" y="2571750"/>
            <a:ext cx="273367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Αθλητικός Φυσικοθεραπευτής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4FFB0C4-BEEE-4CF8-A9F5-3884DB1B1B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05350" y="3124200"/>
            <a:ext cx="2733675" cy="11144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Απονομή βεβαιώσεων στους πρώτους φυσικοθεραπευτές που ολοκλήρωσαν τους κύκλους εκπαίδευσης.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0782AF0-2F02-4259-AC29-D30067AE92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2381250"/>
            <a:ext cx="3190875" cy="1952625"/>
          </a:xfrm>
          <a:prstGeom xmlns:a="http://schemas.openxmlformats.org/drawingml/2006/main" prst="roundRect">
            <a:avLst>
              <a:gd name="adj" fmla="val 390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AB16A56-30FE-44D0-B26F-EAB090354F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2381250"/>
            <a:ext cx="76200" cy="1952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EE9691C-F488-417B-B3AE-338E55A935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71750"/>
            <a:ext cx="273367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Physiopedia Plus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E2BF99F-E827-417A-B998-64F3065D20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124200"/>
            <a:ext cx="2733675" cy="11144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Εξασφάλιση πρόσβασης μελών σε εκπαιδευτική πλατφόρμα με προνομιακή τιμή.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9CE8F4A-94A2-4BC7-AC00-028D8216D2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05375"/>
            <a:ext cx="9525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725" b="1" i="0">
                <a:solidFill>
                  <a:srgbClr val="101418"/>
                </a:solidFill>
              </a:defRPr>
            </a:pPr>
            <a:r>
              <a:rPr sz="1725" b="1" i="0">
                <a:solidFill>
                  <a:srgbClr val="101418"/>
                </a:solidFill>
              </a:rPr>
              <a:t>Η εκπαίδευση αντιμετωπίζεται ως διαρκής μηχανισμός επαγγελματικής αναβάθμισης και ποιότητας υπηρεσιών.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9F00D09-5626-42E8-8F30-F55AEF1887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1E0939C-F135-4241-82A6-BDA1D0A68D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8AF743A-34F1-49BD-B50D-0C208FF166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29</a:t>
            </a:r>
          </a:p>
        </p:txBody>
      </p:sp>
    </p:spTree>
    <p:extLst>
      <p:ext uri="{BB962C8B-B14F-4D97-AF65-F5344CB8AC3E}">
        <p14:creationId xmlns:p14="http://schemas.microsoft.com/office/powerpoint/2010/main" val="1158811491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1FB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B34683E-2872-45C0-96AD-1E59F16789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A165F8E-AEBF-43A0-BB4D-90A1EF41E5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F0E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E47400C-D20E-4A88-950F-A65864B712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F0E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4D3A324-3804-44BC-B9C5-D236015D6E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167C80"/>
                </a:solidFill>
              </a:defRPr>
            </a:pPr>
            <a:r>
              <a:rPr sz="1050" b="1" i="0">
                <a:solidFill>
                  <a:srgbClr val="167C80"/>
                </a:solidFill>
              </a:rPr>
              <a:t>Executive view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D26D324-6E17-46EA-A0F4-F125843FA7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Συνολική εικόνα 2025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78048ED-D182-42AF-9420-9D6A439F1F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859896E-FA14-4300-81FB-29A88B79AB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143125"/>
            <a:ext cx="200025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3450" b="1" i="0">
                <a:solidFill>
                  <a:srgbClr val="1F5E99"/>
                </a:solidFill>
              </a:defRPr>
            </a:pPr>
            <a:r>
              <a:rPr sz="3450" b="1" i="0">
                <a:solidFill>
                  <a:srgbClr val="1F5E99"/>
                </a:solidFill>
              </a:rPr>
              <a:t>4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0AF745D-E708-45CB-BCD3-1A2DC328AA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752725"/>
            <a:ext cx="238125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Γενικές Συνελεύσεις Αντιπροσώπων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2E46CD8-E538-4680-BCA3-C999860DAC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143125"/>
            <a:ext cx="200025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3450" b="1" i="0">
                <a:solidFill>
                  <a:srgbClr val="167C80"/>
                </a:solidFill>
              </a:defRPr>
            </a:pPr>
            <a:r>
              <a:rPr sz="3450" b="1" i="0">
                <a:solidFill>
                  <a:srgbClr val="167C80"/>
                </a:solidFill>
              </a:rPr>
              <a:t>Ν.5243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3CA07B6-5FF4-405B-86DC-0EF500F7BF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2752725"/>
            <a:ext cx="238125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Ρυθμίσεις για Π.Σ.Φ. και κλάδο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1AE1D84-31F1-4E22-A963-903051E194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143125"/>
            <a:ext cx="200025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3450" b="1" i="0">
                <a:solidFill>
                  <a:srgbClr val="2F7D5B"/>
                </a:solidFill>
              </a:defRPr>
            </a:pPr>
            <a:r>
              <a:rPr sz="3450" b="1" i="0">
                <a:solidFill>
                  <a:srgbClr val="2F7D5B"/>
                </a:solidFill>
              </a:rPr>
              <a:t>ΕΚΠΥ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E847838-180D-40ED-876C-D46280740C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752725"/>
            <a:ext cx="238125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Αλλαγές σε διαδικασίες και αποζημιώσεις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AFA6462-1223-4C0D-8734-A44FB79104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48750" y="2143125"/>
            <a:ext cx="200025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3450" b="1" i="0">
                <a:solidFill>
                  <a:srgbClr val="E58A2A"/>
                </a:solidFill>
              </a:defRPr>
            </a:pPr>
            <a:r>
              <a:rPr sz="3450" b="1" i="0">
                <a:solidFill>
                  <a:srgbClr val="E58A2A"/>
                </a:solidFill>
              </a:rPr>
              <a:t>World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C4C2838-0142-4BC3-860B-EEBD415FE8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2752725"/>
            <a:ext cx="238125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Ευρωπαϊκή και διεθνής παρουσία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4469AAD-DF1D-4C9A-B8EF-CDAF6D345F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6672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57C627C-F01D-416B-8959-C5A20896B2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572000"/>
            <a:ext cx="9658350" cy="476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0" i="0">
                <a:solidFill>
                  <a:srgbClr val="101418"/>
                </a:solidFill>
              </a:defRPr>
            </a:pPr>
            <a:r>
              <a:rPr sz="1575" b="0" i="0">
                <a:solidFill>
                  <a:srgbClr val="101418"/>
                </a:solidFill>
              </a:rPr>
              <a:t>Το Κ.Δ.Σ. κινήθηκε με συνεχή θεσμική παρουσία στα κέντρα λήψης αποφάσεων.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C236232-B685-411B-B13C-BE7761CB04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18160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EB4B623-3021-4E8D-8FA5-85EC9F1D33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5086350"/>
            <a:ext cx="9658350" cy="476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0" i="0">
                <a:solidFill>
                  <a:srgbClr val="101418"/>
                </a:solidFill>
              </a:defRPr>
            </a:pPr>
            <a:r>
              <a:rPr sz="1575" b="0" i="0">
                <a:solidFill>
                  <a:srgbClr val="101418"/>
                </a:solidFill>
              </a:rPr>
              <a:t>Οι δράσεις συνδύασαν νομοθετική παρέμβαση, επιστημονική τεκμηρίωση και δημόσια ενημέρωση.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F4A4620-7064-4F1D-A66F-37239650D1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6959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AE30FFE-3907-495E-984B-8FF1C4D097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5600700"/>
            <a:ext cx="9658350" cy="476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0" i="0">
                <a:solidFill>
                  <a:srgbClr val="101418"/>
                </a:solidFill>
              </a:defRPr>
            </a:pPr>
            <a:r>
              <a:rPr sz="1575" b="0" i="0">
                <a:solidFill>
                  <a:srgbClr val="101418"/>
                </a:solidFill>
              </a:rPr>
              <a:t>Οι κατακτήσεις του 2025 δημιουργούν βάση για τις επόμενες διεκδικήσεις του κλάδου.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6CAE19E-4D3C-4E28-9037-8AF79D0BA1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B629E9C-EC6C-4150-AA14-69F5EFA5C2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8198CAA-0F35-48AE-A321-BD1AA25063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746660046"/>
      </p:ext>
    </p:extLst>
  </p:cSld>
</p:sld>
</file>

<file path=ppt/slides/slide30.xml><?xml version="1.0" encoding="utf-8"?>
<p:sld xmlns:p="http://schemas.openxmlformats.org/presentationml/2006/main">
  <p:cSld>
    <p:bg>
      <p:bgPr>
        <a:solidFill xmlns:a="http://schemas.openxmlformats.org/drawingml/2006/main">
          <a:srgbClr val="FFF8E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E65D345-91FD-4076-91ED-65C3634D9B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813E8F7-A256-40A1-8992-A40A61F040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E7C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B09908B-C3C0-4E35-81A4-B8065F4522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E7C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44E1188-18D0-4370-BF59-8819315EE1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E58A2A"/>
                </a:solidFill>
              </a:defRPr>
            </a:pPr>
            <a:r>
              <a:rPr sz="1050" b="1" i="0">
                <a:solidFill>
                  <a:srgbClr val="E58A2A"/>
                </a:solidFill>
              </a:rPr>
              <a:t>Συνέδρια, ημερίδες και δράσεις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A7A524C-43DE-47A7-AD9D-AD3924F5F9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Επιστημονικά δρώμενα 2025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90B1065-BC59-4287-87A8-26E37875C1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A5504E8-12D4-4E68-84ED-2639E05387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209800"/>
            <a:ext cx="6667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62BA21F-AF9A-4D0B-BDF8-54C5AF4B94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52600" y="209550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1" i="0">
                <a:solidFill>
                  <a:srgbClr val="101418"/>
                </a:solidFill>
              </a:defRPr>
            </a:pPr>
            <a:r>
              <a:rPr sz="1575" b="1" i="0">
                <a:solidFill>
                  <a:srgbClr val="101418"/>
                </a:solidFill>
              </a:rPr>
              <a:t>6 Φεβρουαρίου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7EDCF8F-007D-4D5A-8C4C-36D403C48B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90950" y="2095500"/>
            <a:ext cx="68580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 i="0">
                <a:solidFill>
                  <a:srgbClr val="56606B"/>
                </a:solidFill>
              </a:defRPr>
            </a:pPr>
            <a:r>
              <a:rPr sz="1350" b="0" i="0">
                <a:solidFill>
                  <a:srgbClr val="56606B"/>
                </a:solidFill>
              </a:rPr>
              <a:t>συνέντευξη τύπου ΝΠΔΔ και συλλόγων επαγγελματιών υγείας στο Ζάππειο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4E517F9-03EB-458B-902D-DB9AD06297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933700"/>
            <a:ext cx="6667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DDB513D-10AC-49CD-9D4B-6B4D043592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52600" y="281940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1" i="0">
                <a:solidFill>
                  <a:srgbClr val="101418"/>
                </a:solidFill>
              </a:defRPr>
            </a:pPr>
            <a:r>
              <a:rPr sz="1575" b="1" i="0">
                <a:solidFill>
                  <a:srgbClr val="101418"/>
                </a:solidFill>
              </a:rPr>
              <a:t>14-15 Ιουνίου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F115F41-6093-4D33-B6AA-F3D83053F6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90950" y="2819400"/>
            <a:ext cx="68580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 i="0">
                <a:solidFill>
                  <a:srgbClr val="56606B"/>
                </a:solidFill>
              </a:defRPr>
            </a:pPr>
            <a:r>
              <a:rPr sz="1350" b="0" i="0">
                <a:solidFill>
                  <a:srgbClr val="56606B"/>
                </a:solidFill>
              </a:rPr>
              <a:t>UEFA Football Doctor Education Programme σε συνεργασία με ΕΠΟ και ΕΤΑΦ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9BBB5A7-0A3E-469C-97F8-77D156734A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657600"/>
            <a:ext cx="6667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9BE48EA-ED69-47EB-B3A2-6A7CE99B43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52600" y="354330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1" i="0">
                <a:solidFill>
                  <a:srgbClr val="101418"/>
                </a:solidFill>
              </a:defRPr>
            </a:pPr>
            <a:r>
              <a:rPr sz="1575" b="1" i="0">
                <a:solidFill>
                  <a:srgbClr val="101418"/>
                </a:solidFill>
              </a:rPr>
              <a:t>19 Ιουνίου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7C46A92-5AA5-4542-8B49-28AD09EA86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90950" y="3543300"/>
            <a:ext cx="68580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 i="0">
                <a:solidFill>
                  <a:srgbClr val="56606B"/>
                </a:solidFill>
              </a:defRPr>
            </a:pPr>
            <a:r>
              <a:rPr sz="1350" b="0" i="0">
                <a:solidFill>
                  <a:srgbClr val="56606B"/>
                </a:solidFill>
              </a:rPr>
              <a:t>ημερίδα εργασιακής υγείας και εργονομίας με ΓΣΕΒΕΕ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16190FB-CE73-4150-BC00-9149745452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381500"/>
            <a:ext cx="6667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AF44FF1-E295-47C0-8617-DD33711379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52600" y="426720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1" i="0">
                <a:solidFill>
                  <a:srgbClr val="101418"/>
                </a:solidFill>
              </a:defRPr>
            </a:pPr>
            <a:r>
              <a:rPr sz="1575" b="1" i="0">
                <a:solidFill>
                  <a:srgbClr val="101418"/>
                </a:solidFill>
              </a:rPr>
              <a:t>9 Νοεμβρίου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1D7E13F-234D-41D4-A325-66F2FEE2A7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90950" y="4267200"/>
            <a:ext cx="68580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 i="0">
                <a:solidFill>
                  <a:srgbClr val="56606B"/>
                </a:solidFill>
              </a:defRPr>
            </a:pPr>
            <a:r>
              <a:rPr sz="1350" b="0" i="0">
                <a:solidFill>
                  <a:srgbClr val="56606B"/>
                </a:solidFill>
              </a:rPr>
              <a:t>εθελοντική παρουσία στον 42ο Αυθεντικό Μαραθώνιο Αθήνας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6800D0B-A808-4303-B875-DC33113F96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05400"/>
            <a:ext cx="6667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D91A38F-D1BD-4090-B187-236508CAE8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52600" y="499110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1" i="0">
                <a:solidFill>
                  <a:srgbClr val="101418"/>
                </a:solidFill>
              </a:defRPr>
            </a:pPr>
            <a:r>
              <a:rPr sz="1575" b="1" i="0">
                <a:solidFill>
                  <a:srgbClr val="101418"/>
                </a:solidFill>
              </a:rPr>
              <a:t>29-30 Νοεμβρίου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44E2118-1454-456F-B014-2A0F374F1E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90950" y="4991100"/>
            <a:ext cx="68580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 i="0">
                <a:solidFill>
                  <a:srgbClr val="56606B"/>
                </a:solidFill>
              </a:defRPr>
            </a:pPr>
            <a:r>
              <a:rPr sz="1350" b="0" i="0">
                <a:solidFill>
                  <a:srgbClr val="56606B"/>
                </a:solidFill>
              </a:rPr>
              <a:t>συμμετοχή στο 5ο Συνέδριο Ελληνικού Δικτύου Καταγμάτων Ευθραυστότητας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685B1F2-2EC3-405D-BD2E-F45E6C8FA5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9355952-C00A-4D31-ACC0-DCBFE1C2F0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605611E-EAE0-4508-9CC0-09A1A961B0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1750666874"/>
      </p:ext>
    </p:extLst>
  </p:cSld>
</p:sld>
</file>

<file path=ppt/slides/slide31.xml><?xml version="1.0" encoding="utf-8"?>
<p:sld xmlns:p="http://schemas.openxmlformats.org/presentationml/2006/main">
  <p:cSld>
    <p:bg>
      <p:bgPr>
        <a:solidFill xmlns:a="http://schemas.openxmlformats.org/drawingml/2006/main">
          <a:srgbClr val="FFF5F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B59EC21-5517-475A-A061-054D926BE3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C02A6E0-D506-41BE-88C1-21E8BF1595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DCD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7C84834-8009-4596-88BF-619A73432A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DCD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18CCEC0-274C-4E06-80F2-835EBB2DD6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B84A3A"/>
                </a:solidFill>
              </a:defRPr>
            </a:pPr>
            <a:r>
              <a:rPr sz="1050" b="1" i="0">
                <a:solidFill>
                  <a:srgbClr val="B84A3A"/>
                </a:solidFill>
              </a:rPr>
              <a:t>World Physiotherapy Europe Region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85E95F1-9968-4A10-8088-EBFD44D09D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Διεθνής παρουσία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C3915C2-4949-4121-84FE-0503EAE71A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CB7CBBE-BB08-4CAB-8C3D-5765F028B9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71700"/>
            <a:ext cx="3143250" cy="1952625"/>
          </a:xfrm>
          <a:prstGeom xmlns:a="http://schemas.openxmlformats.org/drawingml/2006/main" prst="roundRect">
            <a:avLst>
              <a:gd name="adj" fmla="val 390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2BCD8B2-E4AE-47CF-B9A6-2F76FB2CD3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71700"/>
            <a:ext cx="76200" cy="1952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39DFBE5-4D0B-47A4-B021-70ED20CF10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236220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Working Groups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5EFE5B4-9D49-458D-9223-6DE14B20DD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2914650"/>
            <a:ext cx="2686050" cy="11144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Ενεργή συμμετοχή στις εργασίες της Europe Region και μεταφορά τεχνογνωσίας προς τον κλάδο.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2D6601F-D348-4C25-A244-7374C88B6B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2171700"/>
            <a:ext cx="3143250" cy="1952625"/>
          </a:xfrm>
          <a:prstGeom xmlns:a="http://schemas.openxmlformats.org/drawingml/2006/main" prst="roundRect">
            <a:avLst>
              <a:gd name="adj" fmla="val 390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180C133-8701-49C5-B0EE-57F2E2F84A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2171700"/>
            <a:ext cx="76200" cy="1952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D93506D-734E-455A-A437-117EFF62B6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3450" y="236220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Προσόντα και κινητικότητα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6EE26DB-5C76-42EF-97B6-B992DB010F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3450" y="2914650"/>
            <a:ext cx="2686050" cy="11144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Παρακολούθηση εξελίξεων για αναγνώριση επαγγελματικών προσόντων, εκπαίδευση και κινητικότητα.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75E6B87-29C5-4DF4-95D3-48C500C1E8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2171700"/>
            <a:ext cx="3143250" cy="1952625"/>
          </a:xfrm>
          <a:prstGeom xmlns:a="http://schemas.openxmlformats.org/drawingml/2006/main" prst="roundRect">
            <a:avLst>
              <a:gd name="adj" fmla="val 390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19EEBF1-964A-48EB-8252-C74B6B36E2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2171700"/>
            <a:ext cx="76200" cy="1952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696870D-C3C3-4194-8AEE-A5311B4797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53450" y="236220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Συνεργασίες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9CA3F2F-5F09-4D56-8FFA-5B80A96E2A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53450" y="2914650"/>
            <a:ext cx="2686050" cy="11144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Ανάπτυξη συνεργασιών με ευρωπαϊκούς και διεθνείς οργανισμούς για αξιοποίηση καλών πρακτικών.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1070241-7BC8-4BE4-9CE2-C6839C7179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762500"/>
            <a:ext cx="981075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725" b="1" i="0">
                <a:solidFill>
                  <a:srgbClr val="101418"/>
                </a:solidFill>
              </a:defRPr>
            </a:pPr>
            <a:r>
              <a:rPr sz="1725" b="1" i="0">
                <a:solidFill>
                  <a:srgbClr val="101418"/>
                </a:solidFill>
              </a:rPr>
              <a:t>Η διεθνής δραστηριότητα ενίσχυσε τη φωνή της ελληνικής φυσικοθεραπείας και άνοιξε νέες δυνατότητες αξιοποίησης ευρωπαϊκών πρωτοβουλιών.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0E81E48-341C-41CE-A1B8-4695EE2F20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16E6946-56F3-41FD-8278-EA110AA7FA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F319B05-B9B7-4061-92AD-C9EECF8E05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31</a:t>
            </a:r>
          </a:p>
        </p:txBody>
      </p:sp>
    </p:spTree>
    <p:extLst>
      <p:ext uri="{BB962C8B-B14F-4D97-AF65-F5344CB8AC3E}">
        <p14:creationId xmlns:p14="http://schemas.microsoft.com/office/powerpoint/2010/main" val="1444768758"/>
      </p:ext>
    </p:extLst>
  </p:cSld>
</p:sld>
</file>

<file path=ppt/slides/slide32.xml><?xml version="1.0" encoding="utf-8"?>
<p:sld xmlns:p="http://schemas.openxmlformats.org/presentationml/2006/main">
  <p:cSld>
    <p:bg>
      <p:bgPr>
        <a:solidFill xmlns:a="http://schemas.openxmlformats.org/drawingml/2006/main">
          <a:srgbClr val="F3F8F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D29C37C-0659-4E9B-974F-5F9658C938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980949A-0324-44C0-9C88-DA717900B4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CEBF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B8B4230-7E8E-4AAB-A17E-2B4413C137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CEBF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DE643BD-2BD1-46DA-9464-B737A14E69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1F5E99"/>
                </a:solidFill>
              </a:defRPr>
            </a:pPr>
            <a:r>
              <a:rPr sz="1050" b="1" i="0">
                <a:solidFill>
                  <a:srgbClr val="1F5E99"/>
                </a:solidFill>
              </a:rPr>
              <a:t>Δημόσια υγεία και πολίτες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F373168-B933-43F4-94A5-51DF60EFC2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Κοινωνική παρέμβαση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23523EC-33E1-42FB-9C2B-8ABA939B1E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6B8A6CC-C8B2-4EFB-908E-2286250FE9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28600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EA8FEB4-E828-4A12-B810-FB507E3D29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2190750"/>
            <a:ext cx="74676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0" i="0">
                <a:solidFill>
                  <a:srgbClr val="101418"/>
                </a:solidFill>
              </a:defRPr>
            </a:pPr>
            <a:r>
              <a:rPr sz="1575" b="0" i="0">
                <a:solidFill>
                  <a:srgbClr val="101418"/>
                </a:solidFill>
              </a:rPr>
              <a:t>Παγκόσμια Ημέρα Φυσικοθεραπείας 2025 με θέμα την Υγιή Γήρανση.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5289108-7A43-40E3-B698-39B495D883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9146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3D29A03-0C24-4A6F-A923-E7E1EA1808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2819400"/>
            <a:ext cx="74676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0" i="0">
                <a:solidFill>
                  <a:srgbClr val="101418"/>
                </a:solidFill>
              </a:defRPr>
            </a:pPr>
            <a:r>
              <a:rPr sz="1575" b="0" i="0">
                <a:solidFill>
                  <a:srgbClr val="101418"/>
                </a:solidFill>
              </a:rPr>
              <a:t>Ενημέρωση για πρόληψη ευπάθειας, πτώσεων και διατήρηση λειτουργικότητας.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71AE5BB-2378-404D-81EF-CDA00605D0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54330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E9DDD92-DD8C-4224-80F2-5B0E7D3AF1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448050"/>
            <a:ext cx="74676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0" i="0">
                <a:solidFill>
                  <a:srgbClr val="101418"/>
                </a:solidFill>
              </a:defRPr>
            </a:pPr>
            <a:r>
              <a:rPr sz="1575" b="0" i="0">
                <a:solidFill>
                  <a:srgbClr val="101418"/>
                </a:solidFill>
              </a:rPr>
              <a:t>Πανελλαδική εθελοντική αιμοδοσία και διατήρηση Τράπεζας Αίματος.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947631C-F106-4896-AC26-FDC3E50337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1719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E7300EC-FD21-4C22-9127-86CB19C0BA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076700"/>
            <a:ext cx="74676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0" i="0">
                <a:solidFill>
                  <a:srgbClr val="101418"/>
                </a:solidFill>
              </a:defRPr>
            </a:pPr>
            <a:r>
              <a:rPr sz="1575" b="0" i="0">
                <a:solidFill>
                  <a:srgbClr val="101418"/>
                </a:solidFill>
              </a:rPr>
              <a:t>Συμμετοχή σε δράσεις ασθενών για ισότιμη πρόσβαση σε σύγχρονο σύστημα υγείας.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7B25F0F-7B03-4F1F-845D-3EB961F1B0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48750" y="2333625"/>
            <a:ext cx="2095500" cy="2286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3EA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1015939-21E6-4D2C-8CE2-E1DF0B9552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952750"/>
            <a:ext cx="161925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100" b="1" i="0">
                <a:solidFill>
                  <a:srgbClr val="E58A2A"/>
                </a:solidFill>
              </a:defRPr>
            </a:pPr>
            <a:r>
              <a:rPr sz="2100" b="1" i="0">
                <a:solidFill>
                  <a:srgbClr val="E58A2A"/>
                </a:solidFill>
              </a:rPr>
              <a:t>Υγιής</a:t>
            </a:r>
          </a:p>
          <a:p xmlns:a="http://schemas.openxmlformats.org/drawingml/2006/main">
            <a:pPr algn="ctr">
              <a:defRPr sz="2100" b="1" i="0">
                <a:solidFill>
                  <a:srgbClr val="E58A2A"/>
                </a:solidFill>
              </a:defRPr>
            </a:pPr>
            <a:r>
              <a:rPr sz="2100" b="1" i="0">
                <a:solidFill>
                  <a:srgbClr val="E58A2A"/>
                </a:solidFill>
              </a:rPr>
              <a:t>γήρανση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466F766-FECC-4EEC-B097-F48A9F38F5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905250"/>
            <a:ext cx="16192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75" b="1" i="0">
                <a:solidFill>
                  <a:srgbClr val="56606B"/>
                </a:solidFill>
              </a:defRPr>
            </a:pPr>
            <a:r>
              <a:rPr sz="1275" b="1" i="0">
                <a:solidFill>
                  <a:srgbClr val="56606B"/>
                </a:solidFill>
              </a:rPr>
              <a:t>8 Σεπτεμβρίου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39C309F-3DC3-46BF-B7E4-48DEF05A36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51ADAF1-1D49-4BD3-9E79-70EDF1BFA1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70103D5-B204-4915-93B3-72A6837951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32</a:t>
            </a:r>
          </a:p>
        </p:txBody>
      </p:sp>
    </p:spTree>
    <p:extLst>
      <p:ext uri="{BB962C8B-B14F-4D97-AF65-F5344CB8AC3E}">
        <p14:creationId xmlns:p14="http://schemas.microsoft.com/office/powerpoint/2010/main" val="1842423462"/>
      </p:ext>
    </p:extLst>
  </p:cSld>
</p:sld>
</file>

<file path=ppt/slides/slide33.xml><?xml version="1.0" encoding="utf-8"?>
<p:sld xmlns:p="http://schemas.openxmlformats.org/presentationml/2006/main">
  <p:cSld>
    <p:bg>
      <p:bgPr>
        <a:solidFill xmlns:a="http://schemas.openxmlformats.org/drawingml/2006/main">
          <a:srgbClr val="F1FB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0F89636-A9CF-4C2A-9AFE-A48491FC3F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BEAE4AF-86A2-45EB-95FC-0DA86D3F97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F0E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BD4E08E-201C-422C-9765-75F80F78C6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F0E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8396D24-C41E-4EDA-AA01-C4DEAE0225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167C80"/>
                </a:solidFill>
              </a:defRPr>
            </a:pPr>
            <a:r>
              <a:rPr sz="1050" b="1" i="0">
                <a:solidFill>
                  <a:srgbClr val="167C80"/>
                </a:solidFill>
              </a:rPr>
              <a:t>Πρόληψη στον χώρο εργασίας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86579D6-6B75-454D-A05A-BA0A8785EC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Move at Work και εργασιακή υγεία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B418ED3-ABEC-48C1-BAE0-5C474CD73A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A8277B8-C793-4130-9256-627079ABE4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95500"/>
            <a:ext cx="4953000" cy="3429000"/>
          </a:xfrm>
          <a:prstGeom xmlns:a="http://schemas.openxmlformats.org/drawingml/2006/main" prst="roundRect">
            <a:avLst>
              <a:gd name="adj" fmla="val 222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A57AA52-BC82-431E-B081-67797204B3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95500"/>
            <a:ext cx="76200" cy="3429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8FB4C75-11AC-438D-8E38-15EF4312A6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286000"/>
            <a:ext cx="44958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Διεθνής καμπάνια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27F906E-EBC6-4B6C-BF85-F1874D8746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838450"/>
            <a:ext cx="4495800" cy="2590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CC7CE12-C13C-4462-BDCF-E9C8E5F136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2095500"/>
            <a:ext cx="4953000" cy="3429000"/>
          </a:xfrm>
          <a:prstGeom xmlns:a="http://schemas.openxmlformats.org/drawingml/2006/main" prst="roundRect">
            <a:avLst>
              <a:gd name="adj" fmla="val 222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2905195-0C7F-46E8-B443-966AF2796C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2095500"/>
            <a:ext cx="76200" cy="3429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415E67D-A2D6-416C-81BB-F0492B60DD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2286000"/>
            <a:ext cx="44958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Συνεργασία με ΓΣΕΒΕΕ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BC9DF8E-CD60-4383-B68C-0E93565FAC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2838450"/>
            <a:ext cx="4495800" cy="2590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FBB1F41-8E44-40F3-A3BB-2973B070C2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29908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FDDA8D3-B67D-4967-977E-2D8297116B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28956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Συμμετοχή του Επιστημονικού Τμήματος Εργασιακής Υγείας και Εργονομίας.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393410C-B7E7-4A2A-AFA8-42FCE2F2DC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5242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D9D32FA-AF03-49FB-918C-662C5E05D3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4290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Διακίνηση ενημερωτικού υλικού για πρόληψη μυοσκελετικών καταπονήσεων.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AE68AB7-EDB7-4B21-A8FB-45C394D268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0576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46660D0-5F4B-4A52-AE67-08713189A9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9624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Απλές ασκήσεις, διατάσεις και συμβουλές για εργαζόμενους.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D1C17F2-BC1E-4FC4-8143-A4B09F0B24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29908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858BE7B-DFCE-4918-964B-00CE7FC4EC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28956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Ημερίδα για τον ρόλο του φυσικοθεραπευτή εργασιακής υγείας.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759018C-D062-424D-8970-820FAFD6E7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35242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1771482-62F9-401F-8B21-371CF5AA51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34290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Υπογραφή συμφώνου συνεργασίας μεταξύ Π.Σ.Φ. και ΓΣΕΒΕΕ.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DC24022-693F-4858-99EA-C574F29156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40576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FA98314-31C4-4C75-935D-5F3C485A23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39624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Ανάδειξη εργονομίας ως πεδίου πρόληψης και ποιότητας εργασίας.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EE428520-E593-4B99-9E26-A6ED07A067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6DF51C7-4121-491E-9462-FEFDFA13FE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2ED0CC9-C97C-4F76-A796-862B53267A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33</a:t>
            </a:r>
          </a:p>
        </p:txBody>
      </p:sp>
    </p:spTree>
    <p:extLst>
      <p:ext uri="{BB962C8B-B14F-4D97-AF65-F5344CB8AC3E}">
        <p14:creationId xmlns:p14="http://schemas.microsoft.com/office/powerpoint/2010/main" val="958095109"/>
      </p:ext>
    </p:extLst>
  </p:cSld>
</p:sld>
</file>

<file path=ppt/slides/slide34.xml><?xml version="1.0" encoding="utf-8"?>
<p:sld xmlns:p="http://schemas.openxmlformats.org/presentationml/2006/main">
  <p:cSld>
    <p:bg>
      <p:bgPr>
        <a:solidFill xmlns:a="http://schemas.openxmlformats.org/drawingml/2006/main">
          <a:srgbClr val="F4FBF7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5716AC4-598C-4309-B9BD-25B7170279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CF76986-E5E6-4520-A1A2-2ECD087169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FE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ACA304E-6DB8-4F29-B876-73BCF32350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FE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6237CAB-CBA5-4492-BBFF-E6216986C3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2F7D5B"/>
                </a:solidFill>
              </a:defRPr>
            </a:pPr>
            <a:r>
              <a:rPr sz="1050" b="1" i="0">
                <a:solidFill>
                  <a:srgbClr val="2F7D5B"/>
                </a:solidFill>
              </a:rPr>
              <a:t>Πρόταση συστημικής παρέμβασης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231D63C-EA77-4B27-9E9F-90845B85C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Επιστημονικά πρωτόκολλα φυσικοθεραπείας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BC0A237-D2FD-4C90-846D-F2BE50B918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F47A5A1-25D5-48DB-BE87-277B7C6BC5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095500"/>
            <a:ext cx="952500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950" b="1" i="0">
                <a:solidFill>
                  <a:srgbClr val="101418"/>
                </a:solidFill>
              </a:defRPr>
            </a:pPr>
            <a:r>
              <a:rPr sz="1950" b="1" i="0">
                <a:solidFill>
                  <a:srgbClr val="101418"/>
                </a:solidFill>
              </a:rPr>
              <a:t>Ο Π.Σ.Φ. κατέθεσε πρόταση για ανάπτυξη επιστημονικών πρωτοκόλλων φυσικοθεραπείας και εθνικό σχέδιο δράσης για την ευαλωτότητα της τρίτης ηλικίας.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8DB0917-E4B3-420A-B2A2-7E1C92CB8E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238500"/>
            <a:ext cx="200025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3450" b="1" i="0">
                <a:solidFill>
                  <a:srgbClr val="1F5E99"/>
                </a:solidFill>
              </a:defRPr>
            </a:pPr>
            <a:r>
              <a:rPr sz="3450" b="1" i="0">
                <a:solidFill>
                  <a:srgbClr val="1F5E99"/>
                </a:solidFill>
              </a:rPr>
              <a:t>74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429BF6D-B96C-4709-8082-214AC68989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848100"/>
            <a:ext cx="238125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πρωτόκολλα φυσικοθεραπείας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418A4EC-F8E5-48DE-88D8-FA7F7FA7BD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57625" y="3238500"/>
            <a:ext cx="200025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3450" b="1" i="0">
                <a:solidFill>
                  <a:srgbClr val="167C80"/>
                </a:solidFill>
              </a:defRPr>
            </a:pPr>
            <a:r>
              <a:rPr sz="3450" b="1" i="0">
                <a:solidFill>
                  <a:srgbClr val="167C80"/>
                </a:solidFill>
              </a:rPr>
              <a:t>10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80F28A1-E655-4A60-AE10-24DE4EB4A5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67125" y="3848100"/>
            <a:ext cx="238125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θεματικοί άξονες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5C3DA7A-9829-4BC6-AEEC-55975BFC6E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23850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A2AE995-36B7-48B6-9C1A-FECD625804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19900" y="3143250"/>
            <a:ext cx="422910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 i="0">
                <a:solidFill>
                  <a:srgbClr val="101418"/>
                </a:solidFill>
              </a:defRPr>
            </a:pPr>
            <a:r>
              <a:rPr sz="1350" b="0" i="0">
                <a:solidFill>
                  <a:srgbClr val="101418"/>
                </a:solidFill>
              </a:rPr>
              <a:t>Ορθοπαιδική, νευρολογική, αναπνευστική, καρδιοαγγειακή και γηριατρική φυσικοθεραπεία.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7C38BEF-F978-466D-8ED3-EB8331365D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92430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D6601AA-478A-4E6D-BB0A-730C510BB3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19900" y="3829050"/>
            <a:ext cx="422910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 i="0">
                <a:solidFill>
                  <a:srgbClr val="101418"/>
                </a:solidFill>
              </a:defRPr>
            </a:pPr>
            <a:r>
              <a:rPr sz="1350" b="0" i="0">
                <a:solidFill>
                  <a:srgbClr val="101418"/>
                </a:solidFill>
              </a:rPr>
              <a:t>Ρευματολογικές παθήσεις, παιδιατρική, αθλητές, προγεννητική και μεταγεννητική φυσικοθεραπεία.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AE998B7-4133-4759-A941-EFEA24C9BC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61010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F9AC357-BF6D-484A-8E4A-46D2EF093F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19900" y="4514850"/>
            <a:ext cx="422910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 i="0">
                <a:solidFill>
                  <a:srgbClr val="101418"/>
                </a:solidFill>
              </a:defRPr>
            </a:pPr>
            <a:r>
              <a:rPr sz="1350" b="0" i="0">
                <a:solidFill>
                  <a:srgbClr val="101418"/>
                </a:solidFill>
              </a:rPr>
              <a:t>Στόχος η τεκμηριωμένη πρακτική, η τυποποίηση και η αναβάθμιση των υπηρεσιών.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60C8A94-29D5-485A-BB93-8176018560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25F54B0-26B6-4771-ACA7-C0C078F297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75B814E-8BAB-4B43-923B-EBCDF732B9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34</a:t>
            </a:r>
          </a:p>
        </p:txBody>
      </p:sp>
    </p:spTree>
    <p:extLst>
      <p:ext uri="{BB962C8B-B14F-4D97-AF65-F5344CB8AC3E}">
        <p14:creationId xmlns:p14="http://schemas.microsoft.com/office/powerpoint/2010/main" val="655063527"/>
      </p:ext>
    </p:extLst>
  </p:cSld>
</p:sld>
</file>

<file path=ppt/slides/slide35.xml><?xml version="1.0" encoding="utf-8"?>
<p:sld xmlns:p="http://schemas.openxmlformats.org/presentationml/2006/main">
  <p:cSld>
    <p:bg>
      <p:bgPr>
        <a:solidFill xmlns:a="http://schemas.openxmlformats.org/drawingml/2006/main">
          <a:srgbClr val="FFF8E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4CEC810-BEB4-4EF7-A705-3D8443BE0A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9104FA3-E42B-42F0-99E2-5DEDAA708F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E7C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C5D9C91-C1F8-4B88-8909-2B14595222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E7C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4DB4388-C6A7-449F-8FA5-4B50BB0D12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E58A2A"/>
                </a:solidFill>
              </a:defRPr>
            </a:pPr>
            <a:r>
              <a:rPr sz="1050" b="1" i="0">
                <a:solidFill>
                  <a:srgbClr val="E58A2A"/>
                </a:solidFill>
              </a:rPr>
              <a:t>Επικοινωνία θέσεων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A0F8DC0-E94B-4CC5-8A34-BA1F8D5695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Δημόσια παρουσία και τεκμηρίωση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857761E-B96A-4008-A4A0-CA349788B5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53EFD00-DA6C-4A7E-A402-A8284F0799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38375"/>
            <a:ext cx="3143250" cy="1952625"/>
          </a:xfrm>
          <a:prstGeom xmlns:a="http://schemas.openxmlformats.org/drawingml/2006/main" prst="roundRect">
            <a:avLst>
              <a:gd name="adj" fmla="val 390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35029A6-ED22-468E-963A-84326E7703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38375"/>
            <a:ext cx="76200" cy="1952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226E733-DF97-4276-8805-06005B3CCE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28875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Δελτία τύπου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76DC1C1-5947-4738-9222-04A132BB56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981325"/>
            <a:ext cx="2686050" cy="11144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Ανάδειξη θεσμικών εξελίξεων, ν. 5243/2025, Παγκόσμιας Ημέρας Φυσικοθεραπείας και δράσεων ενημέρωσης.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C371DEB-E9C3-4DD9-A0CF-B250CDE07F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2238375"/>
            <a:ext cx="3143250" cy="1952625"/>
          </a:xfrm>
          <a:prstGeom xmlns:a="http://schemas.openxmlformats.org/drawingml/2006/main" prst="roundRect">
            <a:avLst>
              <a:gd name="adj" fmla="val 390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BC00C00-75F3-45A7-9EB4-C53DA2844E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2238375"/>
            <a:ext cx="76200" cy="1952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952B0C5-BB80-4755-8D94-21E142CAD8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24400" y="2428875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Άρθρα και συνεντεύξεις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BB2001D-4794-4FAA-A088-17EC8CA4BE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24400" y="2981325"/>
            <a:ext cx="2686050" cy="11144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Δημόσια τεκμηρίωση θέσεων για clawback, δημόσια υγεία και ρόλο φυσικοθεραπείας.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6EF76C3-7DE4-492A-97E1-F1050C99A9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2238375"/>
            <a:ext cx="3143250" cy="1952625"/>
          </a:xfrm>
          <a:prstGeom xmlns:a="http://schemas.openxmlformats.org/drawingml/2006/main" prst="roundRect">
            <a:avLst>
              <a:gd name="adj" fmla="val 390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F9D7B1A-B92C-406C-8AFE-33CB29224E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2238375"/>
            <a:ext cx="76200" cy="1952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6B21CEA-31C0-4626-B1DB-C215A5976A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2428875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Επιστημονικά δεδομένα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8FCE2F0-8829-4BD3-9C80-696BA2FB80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2981325"/>
            <a:ext cx="2686050" cy="11144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Μελέτες, αναφορές και τεκμηρίωση που στηρίζουν τις διεκδικήσεις του κλάδου.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A6262B5-D852-40B8-A0FA-9B0E83E06A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810125"/>
            <a:ext cx="93345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1" i="0">
                <a:solidFill>
                  <a:srgbClr val="101418"/>
                </a:solidFill>
              </a:defRPr>
            </a:pPr>
            <a:r>
              <a:rPr sz="1800" b="1" i="0">
                <a:solidFill>
                  <a:srgbClr val="101418"/>
                </a:solidFill>
              </a:rPr>
              <a:t>Η επικοινωνία λειτούργησε ως εργαλείο ενημέρωσης, διεκδίκησης και θεσμικής πίεσης.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572F139-9553-462E-A56E-ACCC1B3448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45640ED-5523-476B-BC5F-052CBE64D4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3D592E5-EE0A-4EDC-9234-7CBE170C07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35</a:t>
            </a:r>
          </a:p>
        </p:txBody>
      </p:sp>
    </p:spTree>
    <p:extLst>
      <p:ext uri="{BB962C8B-B14F-4D97-AF65-F5344CB8AC3E}">
        <p14:creationId xmlns:p14="http://schemas.microsoft.com/office/powerpoint/2010/main" val="1297578917"/>
      </p:ext>
    </p:extLst>
  </p:cSld>
</p:sld>
</file>

<file path=ppt/slides/slide36.xml><?xml version="1.0" encoding="utf-8"?>
<p:sld xmlns:p="http://schemas.openxmlformats.org/presentationml/2006/main">
  <p:cSld>
    <p:bg>
      <p:bgPr>
        <a:solidFill xmlns:a="http://schemas.openxmlformats.org/drawingml/2006/main">
          <a:srgbClr val="FFF5F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3871556-AC5B-4634-9C79-BE56FA59AC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13BA810-4BE8-48AF-8C3A-B343D6AFAF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DCD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777BA08-3F9A-42C4-90F3-257CDC5A57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DCD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88A9457-F8F5-46B9-BF6A-4220328BF4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B84A3A"/>
                </a:solidFill>
              </a:defRPr>
            </a:pPr>
            <a:r>
              <a:rPr sz="1050" b="1" i="0">
                <a:solidFill>
                  <a:srgbClr val="B84A3A"/>
                </a:solidFill>
              </a:rPr>
              <a:t>Βάση για το επόμενο στάδιο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130354E-69E9-4201-AF7F-C0B9341890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Παρακαταθήκη 2025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0D8D25C-0C28-41B5-96F3-0C657BB538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20E58A6-28AB-43C0-8A66-5618568943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190750"/>
            <a:ext cx="4476750" cy="1181100"/>
          </a:xfrm>
          <a:prstGeom xmlns:a="http://schemas.openxmlformats.org/drawingml/2006/main" prst="roundRect">
            <a:avLst>
              <a:gd name="adj" fmla="val 645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CD70CC1-54BA-4D59-973F-515A2F33E4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190750"/>
            <a:ext cx="762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243D621-3346-4434-BA38-206DF9EF3F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381250"/>
            <a:ext cx="40195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Θεσμική ενίσχυση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D1F2065-D6D6-4095-AF76-39CC5A50F9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933700"/>
            <a:ext cx="40195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Νομοθετικές ρυθμίσεις και ισχυρότερος ρόλος του Π.Σ.Φ.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A51FF95-57BD-494F-B19D-29BC29F509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2190750"/>
            <a:ext cx="4476750" cy="1181100"/>
          </a:xfrm>
          <a:prstGeom xmlns:a="http://schemas.openxmlformats.org/drawingml/2006/main" prst="roundRect">
            <a:avLst>
              <a:gd name="adj" fmla="val 645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0197D7C-8B7B-4F09-B47A-6E048AA9A3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2190750"/>
            <a:ext cx="762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EA77770-A9F1-4F80-A479-8C2D308884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2381250"/>
            <a:ext cx="40195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Κλαδική διεκδίκηση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E035584-638E-4332-8B0F-881C0A14C4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2933700"/>
            <a:ext cx="40195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Συνέχιση πίεσης για ΕΟΠΥΥ, clawback, προϋπολογισμό και Β.Α.Ε.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D15E35B-59E7-4D3B-912D-7881F0E359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762375"/>
            <a:ext cx="4476750" cy="1181100"/>
          </a:xfrm>
          <a:prstGeom xmlns:a="http://schemas.openxmlformats.org/drawingml/2006/main" prst="roundRect">
            <a:avLst>
              <a:gd name="adj" fmla="val 645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98FFDAC-A6DC-42AD-B383-731AE63691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762375"/>
            <a:ext cx="762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09EB959-A739-4C64-B725-D6E70048A9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952875"/>
            <a:ext cx="40195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Επιστημονική τεκμηρίωση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226D5F8-86B9-4BFB-B942-47CD50D92E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505325"/>
            <a:ext cx="40195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Μελέτες, πρωτόκολλα και εκπαιδευτικές δράσεις ως εργαλεία πολιτικής.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80F851E-3E94-4C95-834A-33C926FCA6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3762375"/>
            <a:ext cx="4476750" cy="1181100"/>
          </a:xfrm>
          <a:prstGeom xmlns:a="http://schemas.openxmlformats.org/drawingml/2006/main" prst="roundRect">
            <a:avLst>
              <a:gd name="adj" fmla="val 645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177C5ED-C7CE-4544-BB50-1DC4C86E35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3762375"/>
            <a:ext cx="762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D8B3871-F03D-4BC7-AC0B-D2FB43BEBE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3952875"/>
            <a:ext cx="40195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Κοινωνική αναγνώριση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A571F01-30AC-4C4F-BE6F-F86921D837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4505325"/>
            <a:ext cx="40195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Εξωστρέφεια, δημόσια ενημέρωση και σύνδεση με ανάγκες πολιτών.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DAD2304-E1BA-4BB6-83E6-C71907E082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9922224-AE42-4A35-9805-3AE2695790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5AD9AC4-0126-4A4D-ADEB-F474C70448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36</a:t>
            </a:r>
          </a:p>
        </p:txBody>
      </p:sp>
    </p:spTree>
    <p:extLst>
      <p:ext uri="{BB962C8B-B14F-4D97-AF65-F5344CB8AC3E}">
        <p14:creationId xmlns:p14="http://schemas.microsoft.com/office/powerpoint/2010/main" val="1405689714"/>
      </p:ext>
    </p:extLst>
  </p:cSld>
</p:sld>
</file>

<file path=ppt/slides/slide37.xml><?xml version="1.0" encoding="utf-8"?>
<p:sld xmlns:p="http://schemas.openxmlformats.org/presentationml/2006/main">
  <p:cSld>
    <p:bg>
      <p:bgPr>
        <a:solidFill xmlns:a="http://schemas.openxmlformats.org/drawingml/2006/main">
          <a:srgbClr val="F3F8F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CB98785-DDE9-45BD-977D-822180078A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9C0D335-E05B-4206-8D29-C7AD4EFED5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CEBF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E80E1D9-1421-4AA2-AD38-817BEDBCE2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CEBF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D737988-F458-4739-A5B3-A69B1B7B79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1F5E99"/>
                </a:solidFill>
              </a:defRPr>
            </a:pPr>
            <a:r>
              <a:rPr sz="1050" b="1" i="0">
                <a:solidFill>
                  <a:srgbClr val="1F5E99"/>
                </a:solidFill>
              </a:rPr>
              <a:t>Επόμενες διεκδικήσεις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6307464-1267-41B5-BF1C-1C37FE5567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Συμπέρασμα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CB19E4E-EDA2-41F4-B4AE-799F17466D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B6E0C4D-7B87-4EFC-91D4-80F6374E65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190750"/>
            <a:ext cx="9525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475" b="1" i="0">
                <a:solidFill>
                  <a:srgbClr val="101418"/>
                </a:solidFill>
              </a:defRPr>
            </a:pPr>
            <a:r>
              <a:rPr sz="2475" b="1" i="0">
                <a:solidFill>
                  <a:srgbClr val="101418"/>
                </a:solidFill>
              </a:rPr>
              <a:t>Το 2025 αποτέλεσε έτος ουσιαστικών κατακτήσεων και σημαντικής προόδου για τον Π.Σ.Φ.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E00F6C6-5338-4E2C-818E-076900BB2E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35242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F29A734-AA3F-46B9-92CE-3B09DF26C2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429000"/>
            <a:ext cx="908685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0" i="0">
                <a:solidFill>
                  <a:srgbClr val="101418"/>
                </a:solidFill>
              </a:defRPr>
            </a:pPr>
            <a:r>
              <a:rPr sz="1650" b="0" i="0">
                <a:solidFill>
                  <a:srgbClr val="101418"/>
                </a:solidFill>
              </a:rPr>
              <a:t>Ενισχύθηκε η θέση του Συλλόγου ως θεσμικού εκφραστή των φυσικοθεραπευτών.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0DA11F9-D3E2-4582-B824-31E4337F18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41719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2DD65DB-96BD-43F1-A337-DD40DD063E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076700"/>
            <a:ext cx="908685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0" i="0">
                <a:solidFill>
                  <a:srgbClr val="101418"/>
                </a:solidFill>
              </a:defRPr>
            </a:pPr>
            <a:r>
              <a:rPr sz="1650" b="0" i="0">
                <a:solidFill>
                  <a:srgbClr val="101418"/>
                </a:solidFill>
              </a:rPr>
              <a:t>Οι νομοθετικές παρεμβάσεις και οι κλαδικές διεκδικήσεις δημιούργησαν ισχυρή βάση συνέχειας.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C83D357-5623-46FD-99A7-628DA87F88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48196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F3A63C3-B334-4FB9-BDE3-E4667730C4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724400"/>
            <a:ext cx="908685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0" i="0">
                <a:solidFill>
                  <a:srgbClr val="101418"/>
                </a:solidFill>
              </a:defRPr>
            </a:pPr>
            <a:r>
              <a:rPr sz="1650" b="0" i="0">
                <a:solidFill>
                  <a:srgbClr val="101418"/>
                </a:solidFill>
              </a:rPr>
              <a:t>Η επιστημονική, διεθνής και κοινωνική παρουσία ανέδειξε τη συμβολή της φυσικοθεραπείας στο σύστημα υγείας και στην κοινωνία.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3EAA771-120A-4A03-8806-CCA79C57F8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317BCCA-6CFA-4526-A9C1-A15CB1CA50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613D51B-B88D-4B0D-A3CD-DA6CF68BC6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37</a:t>
            </a:r>
          </a:p>
        </p:txBody>
      </p:sp>
    </p:spTree>
    <p:extLst>
      <p:ext uri="{BB962C8B-B14F-4D97-AF65-F5344CB8AC3E}">
        <p14:creationId xmlns:p14="http://schemas.microsoft.com/office/powerpoint/2010/main" val="1207824818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4FBF7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5BAC8CF-1CC6-44B8-92A0-3E135AE6A9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7AD208E-AE2D-48DE-9902-4FCCC3ACA7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FE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5B7A2AA-90BA-4873-88D6-5B2FD72EBA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FE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EEE0380-518A-40E9-ABF7-475C974D30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2F7D5B"/>
                </a:solidFill>
              </a:defRPr>
            </a:pPr>
            <a:r>
              <a:rPr sz="1050" b="1" i="0">
                <a:solidFill>
                  <a:srgbClr val="2F7D5B"/>
                </a:solidFill>
              </a:rPr>
              <a:t>Κατεύθυνση Κ.Δ.Σ.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7435449-0F91-47DE-8061-1BE436BA82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Στρατηγικοί άξονες δράσης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104B38E-4BE5-466A-AA7C-1D232B297E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E1A0D53-000D-4DD4-9E84-40875A3D7A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038350"/>
            <a:ext cx="3143250" cy="1238250"/>
          </a:xfrm>
          <a:prstGeom xmlns:a="http://schemas.openxmlformats.org/drawingml/2006/main" prst="roundRect">
            <a:avLst>
              <a:gd name="adj" fmla="val 6154"/>
            </a:avLst>
          </a:prstGeom>
          <a:solidFill xmlns:a="http://schemas.openxmlformats.org/drawingml/2006/main">
            <a:srgbClr val="F3F6F8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6592375-86A3-4ADD-B805-5BDC703670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038350"/>
            <a:ext cx="76200" cy="1238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ACE9D1D-CC0B-41CD-8F7E-652E83A287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22885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Επάγγελμα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46CCEA0-F593-4613-8292-C59189A1F7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781300"/>
            <a:ext cx="26860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Προάσπιση επαγγελματικών δικαιωμάτων και προστασία του πλαισίου άσκησης.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3349F7B-87EC-4D58-AAE2-050E2A90F1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2038350"/>
            <a:ext cx="3143250" cy="1238250"/>
          </a:xfrm>
          <a:prstGeom xmlns:a="http://schemas.openxmlformats.org/drawingml/2006/main" prst="roundRect">
            <a:avLst>
              <a:gd name="adj" fmla="val 6154"/>
            </a:avLst>
          </a:prstGeom>
          <a:solidFill xmlns:a="http://schemas.openxmlformats.org/drawingml/2006/main">
            <a:srgbClr val="F3F6F8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8EC7BE5-6F8A-4AAD-AA2B-DCAAF73AE8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2038350"/>
            <a:ext cx="76200" cy="1238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8695AAF-F5C2-438B-B09D-C1DCDCE6E3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222885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Δημόσια υγεία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F7A646B-DC9A-4EBB-A41A-927EA6B1EE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2781300"/>
            <a:ext cx="26860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Ανάδειξη του ρόλου της φυσικοθεραπείας στην αποκατάσταση και στην ποιότητα ζωής.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BC30416-3C1B-4F01-97F3-AE392EC1FF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2038350"/>
            <a:ext cx="3143250" cy="1238250"/>
          </a:xfrm>
          <a:prstGeom xmlns:a="http://schemas.openxmlformats.org/drawingml/2006/main" prst="roundRect">
            <a:avLst>
              <a:gd name="adj" fmla="val 6154"/>
            </a:avLst>
          </a:prstGeom>
          <a:solidFill xmlns:a="http://schemas.openxmlformats.org/drawingml/2006/main">
            <a:srgbClr val="F3F6F8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F128BFE-7211-4CE3-A897-0278E5591A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2038350"/>
            <a:ext cx="76200" cy="1238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98841E4-5BE0-4432-9A5B-27F981967E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222885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Θεσμικές παρεμβάσεις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C9D92E6-F003-45D3-96D4-A10C62D93B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2781300"/>
            <a:ext cx="26860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Νομοθετικές ρυθμίσεις, τεκμηριωμένες προτάσεις και διάλογος με την Πολιτεία.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25A2D8B-2392-41F8-8AB2-79F347A56C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676650"/>
            <a:ext cx="3143250" cy="1238250"/>
          </a:xfrm>
          <a:prstGeom xmlns:a="http://schemas.openxmlformats.org/drawingml/2006/main" prst="roundRect">
            <a:avLst>
              <a:gd name="adj" fmla="val 6154"/>
            </a:avLst>
          </a:prstGeom>
          <a:solidFill xmlns:a="http://schemas.openxmlformats.org/drawingml/2006/main">
            <a:srgbClr val="F3F6F8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BAC3FDA-A68C-41B7-AC89-5FA62B1364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676650"/>
            <a:ext cx="76200" cy="1238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CCC9477-E317-43C7-B459-4E59D2200B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86715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Επιστήμη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A48B387-AFCA-419C-BA4A-AE96AE8277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419600"/>
            <a:ext cx="26860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Επιμόρφωση, επιστημονικά τμήματα, συνέδρια και τεκμηριωμένη κλινική πρακτική.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6725D0C-EE3F-42FF-BDF9-7C76013714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3676650"/>
            <a:ext cx="3143250" cy="1238250"/>
          </a:xfrm>
          <a:prstGeom xmlns:a="http://schemas.openxmlformats.org/drawingml/2006/main" prst="roundRect">
            <a:avLst>
              <a:gd name="adj" fmla="val 6154"/>
            </a:avLst>
          </a:prstGeom>
          <a:solidFill xmlns:a="http://schemas.openxmlformats.org/drawingml/2006/main">
            <a:srgbClr val="F3F6F8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EBD1BE4-73AF-4AE6-8A4C-B78E69F68A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3676650"/>
            <a:ext cx="76200" cy="1238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52BCE9D-3BEB-4D0F-9571-EC2223F597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386715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Οργάνωση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DC44515-D0DC-48E8-B4B5-501A859098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4419600"/>
            <a:ext cx="26860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Ψηφιακός μετασχηματισμός, μητρώα, διαφάνεια και στήριξη Περιφερειακών Τμημάτων.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14A5754-A70E-49A7-8417-6BE0BE77B9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3676650"/>
            <a:ext cx="3143250" cy="1238250"/>
          </a:xfrm>
          <a:prstGeom xmlns:a="http://schemas.openxmlformats.org/drawingml/2006/main" prst="roundRect">
            <a:avLst>
              <a:gd name="adj" fmla="val 6154"/>
            </a:avLst>
          </a:prstGeom>
          <a:solidFill xmlns:a="http://schemas.openxmlformats.org/drawingml/2006/main">
            <a:srgbClr val="F3F6F8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C79F455-17ED-4247-AAF3-CBE22A93C4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3676650"/>
            <a:ext cx="76200" cy="1238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674030E-F317-49A7-85C6-909502D278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386715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Εξωστρέφεια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7F8BC521-D4CB-4D1A-8919-89D4CE1A6C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4419600"/>
            <a:ext cx="26860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Διεθνής παρουσία, κοινωνικές δράσεις και ενημέρωση πολιτών.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55AA996-A60A-4DAE-B35F-7C6F491A32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DC9DB7F-8B31-4DDE-9962-C5F0FEB1D5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FA06E0EB-36AE-4CA6-9636-B1ACE78A60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705774063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FF8E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AD6EEA5-12B4-47CA-B534-C0E2F12D51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0C46D50-641C-4F62-8582-832468024A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E7C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FABB5D4-0879-4B68-8888-5DF46FFB66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E7C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A00CA7D-F41C-497B-8679-628A2C308C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E58A2A"/>
                </a:solidFill>
              </a:defRPr>
            </a:pPr>
            <a:r>
              <a:rPr sz="1050" b="1" i="0">
                <a:solidFill>
                  <a:srgbClr val="E58A2A"/>
                </a:solidFill>
              </a:rPr>
              <a:t>Πυρήνας παρεμβάσεων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F200B3A-CD8A-471F-A356-D051A303D2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Θεσμική δραστηριότητα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2512FF4-7F51-4C77-8DF2-BE28D36712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B535C61-C340-43C0-813B-8DF65C0293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95500"/>
            <a:ext cx="4953000" cy="3429000"/>
          </a:xfrm>
          <a:prstGeom xmlns:a="http://schemas.openxmlformats.org/drawingml/2006/main" prst="roundRect">
            <a:avLst>
              <a:gd name="adj" fmla="val 222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5E6F2DB-707A-4112-9E76-74FCF90FB0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95500"/>
            <a:ext cx="76200" cy="3429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0D98F62-643B-4030-B784-A1225428C8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286000"/>
            <a:ext cx="44958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Στόχευση παρεμβάσεων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391F312-24CE-4966-B890-EEA73ED6CD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838450"/>
            <a:ext cx="4495800" cy="2590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520A81E-5D43-4724-BEA2-38DF43F3CA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2095500"/>
            <a:ext cx="4953000" cy="3429000"/>
          </a:xfrm>
          <a:prstGeom xmlns:a="http://schemas.openxmlformats.org/drawingml/2006/main" prst="roundRect">
            <a:avLst>
              <a:gd name="adj" fmla="val 222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D488854-69F6-42C0-9927-7F070BCCD0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2095500"/>
            <a:ext cx="76200" cy="3429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35B4053-C056-4F4A-9A88-DACFFDA18D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2286000"/>
            <a:ext cx="44958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Μέθοδος εργασίας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EFC2FA5-959E-4E95-BA47-6E4AD5FAD0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2838450"/>
            <a:ext cx="4495800" cy="2590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5A75828-E47E-41BD-A913-0DBA8ABB6B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29908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873CEBD-0030-419A-8423-A469DF293E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28956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Αναβάθμιση διοικητικής και οικονομικής αυτοτέλειας του Π.Σ.Φ.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4D9E016-D411-47CA-9647-DEBD232BB9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5242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E42E28E-C530-47C7-BE82-20AAD06E67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4290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Εκσυγχρονισμός πειθαρχικού και λειτουργικού πλαισίου.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6020C17-862F-49C3-9875-743BC86017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0576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ABEF78B-68E0-4E45-B541-48D64AA748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9624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Θωράκιση δημόσιας υγείας και ποιότητας υπηρεσιών.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4823E0F-F595-47DE-9A13-4AFBAB660C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5910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6D15F67-E072-4C9F-B74F-2D57FCCB8E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44958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Επικαιροποίηση σύγχρονων φυσικοθεραπευτικών πράξεων.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E274464-8005-4907-B386-DEFC2DD090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29908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E286728-2446-41DF-9736-E863738E7A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28956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Συνεχής διάλογος με Υπουργεία και θεσμικούς φορείς.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547C996-2111-443C-8E10-A2D428827C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35242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F0A7EFE-B6C1-4EAF-9129-173E781734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34290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Τεκμηριωμένες θέσεις και προτάσεις προς την Πολιτεία.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57960CB-2AEA-4776-80C2-F38DBB74F4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40576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F656414-EDE8-4D93-B992-BBF0561100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39624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Δημόσια ανάδειξη κρίσιμων ζητημάτων του κλάδου.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3542B22C-B596-4AB0-8123-CAA6C6DABB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45910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84B3339-9E23-4B33-A955-2A94A18813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44958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Υλοποίηση αποφάσεων των Γενικών Συνελεύσεων.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CB7D4D0F-AECC-45D9-A361-2A0149B50E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BDE88095-BC43-493F-A62B-784E1810F6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D91CE155-2296-4966-AFA2-8244E0B591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1319010437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FF5F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6538406-EF55-4918-8029-0E00DBA58E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C64DB5E-DE3D-49CA-AC9E-EEF9A9A9EE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DCD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1409F7C-8E81-4000-B0F4-CB56FD1FD0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DCD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DD991E5-CF1A-4D0D-BE24-1A9BECD00C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B84A3A"/>
                </a:solidFill>
              </a:defRPr>
            </a:pPr>
            <a:r>
              <a:rPr sz="1050" b="1" i="0">
                <a:solidFill>
                  <a:srgbClr val="B84A3A"/>
                </a:solidFill>
              </a:rPr>
              <a:t>Επαγγελματικά προσόντα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6A2BFE9-4F6F-449D-8F0C-3301F89A07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Ν. 5173/2025 και ζητήματα εκπαίδευσης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053350C-435F-4700-A2C1-4C8207A6F1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871AE14-84FF-4E69-824D-775943A54A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28600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4FF7358-D0EB-41EB-A89E-21DA331DE4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2190750"/>
            <a:ext cx="842010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0" i="0">
                <a:solidFill>
                  <a:srgbClr val="101418"/>
                </a:solidFill>
              </a:defRPr>
            </a:pPr>
            <a:r>
              <a:rPr sz="1575" b="0" i="0">
                <a:solidFill>
                  <a:srgbClr val="101418"/>
                </a:solidFill>
              </a:rPr>
              <a:t>Οι έκτακτες ΓΣΑ του Μαρτίου ασχολήθηκαν με τις συνέπειες του ν. 5173/2025.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EBC0562-47BA-45EC-905F-F556FEB40D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97180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AF6B7B6-92CE-427E-A730-B9F8D00704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2876550"/>
            <a:ext cx="842010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0" i="0">
                <a:solidFill>
                  <a:srgbClr val="101418"/>
                </a:solidFill>
              </a:defRPr>
            </a:pPr>
            <a:r>
              <a:rPr sz="1575" b="0" i="0">
                <a:solidFill>
                  <a:srgbClr val="101418"/>
                </a:solidFill>
              </a:rPr>
              <a:t>Κεντρικό σημείο αποτέλεσε το άρθρο 21 για την επιτάχυνση χορήγησης βεβαίωσης άσκησης επαγγέλματος.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5ED9A1B-3FDD-4158-B3F4-5043944586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65760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896E6FA-D09A-4953-B16A-5E9147EB6A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562350"/>
            <a:ext cx="842010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0" i="0">
                <a:solidFill>
                  <a:srgbClr val="101418"/>
                </a:solidFill>
              </a:defRPr>
            </a:pPr>
            <a:r>
              <a:rPr sz="1575" b="0" i="0">
                <a:solidFill>
                  <a:srgbClr val="101418"/>
                </a:solidFill>
              </a:rPr>
              <a:t>Ο Π.Σ.Φ. έθεσε ζητήματα ποιότητας σπουδών, κλινικής εκπαίδευσης και διασφάλισης δημόσιας υγείας.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46453B1-3E9A-4C97-821B-96B5630D5B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34340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057A2E8-A5B3-45E4-94B1-A41A562368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248150"/>
            <a:ext cx="842010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0" i="0">
                <a:solidFill>
                  <a:srgbClr val="101418"/>
                </a:solidFill>
              </a:defRPr>
            </a:pPr>
            <a:r>
              <a:rPr sz="1575" b="0" i="0">
                <a:solidFill>
                  <a:srgbClr val="101418"/>
                </a:solidFill>
              </a:rPr>
              <a:t>Κατατέθηκαν προτάσεις για αξιολόγηση αποφοίτων ΚΕΜΕ με αδιάβλητες διαδικασίες και πλήρη έλεγχο προγραμμάτων.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34AADCA-5E79-4CCC-AE4F-194812C086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20250" y="2381250"/>
            <a:ext cx="1428750" cy="2000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1F8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BCB6906-218D-42E6-A802-A21974BDA2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2781300"/>
            <a:ext cx="1047750" cy="1047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700" b="1" i="0">
                <a:solidFill>
                  <a:srgbClr val="1F5E99"/>
                </a:solidFill>
              </a:defRPr>
            </a:pPr>
            <a:r>
              <a:rPr sz="2700" b="1" i="0">
                <a:solidFill>
                  <a:srgbClr val="1F5E99"/>
                </a:solidFill>
              </a:rPr>
              <a:t>Ν.</a:t>
            </a:r>
          </a:p>
          <a:p xmlns:a="http://schemas.openxmlformats.org/drawingml/2006/main">
            <a:pPr algn="ctr">
              <a:defRPr sz="2700" b="1" i="0">
                <a:solidFill>
                  <a:srgbClr val="1F5E99"/>
                </a:solidFill>
              </a:defRPr>
            </a:pPr>
            <a:r>
              <a:rPr sz="2700" b="1" i="0">
                <a:solidFill>
                  <a:srgbClr val="1F5E99"/>
                </a:solidFill>
              </a:rPr>
              <a:t>5173</a:t>
            </a:r>
          </a:p>
          <a:p xmlns:a="http://schemas.openxmlformats.org/drawingml/2006/main">
            <a:pPr algn="ctr">
              <a:defRPr sz="2700" b="1" i="0">
                <a:solidFill>
                  <a:srgbClr val="1F5E99"/>
                </a:solidFill>
              </a:defRPr>
            </a:pPr>
            <a:r>
              <a:rPr sz="2700" b="1" i="0">
                <a:solidFill>
                  <a:srgbClr val="1F5E99"/>
                </a:solidFill>
              </a:rPr>
              <a:t>2025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2805359-BC7E-41C4-8473-835932E481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6907614-22A9-4E77-A686-68C19B8D64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5DA24CA-B893-4018-B7A4-E705FE72A0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608092957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3F8F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91D90BA-CD1D-423C-B9B0-9C46504654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08A8F80-2AA3-4FF3-B240-1A2F724DBA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CEBF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C2B25E5-FDCE-474F-9F58-C34C899274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CEBF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CF4CA19-CEA2-49E8-B2E3-4D7D89D454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1F5E99"/>
                </a:solidFill>
              </a:defRPr>
            </a:pPr>
            <a:r>
              <a:rPr sz="1050" b="1" i="0">
                <a:solidFill>
                  <a:srgbClr val="1F5E99"/>
                </a:solidFill>
              </a:rPr>
              <a:t>Άρθρο 65 Ν. 5172/2025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095AD3A-5528-45AD-A870-A665BFD744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Αντιποίηση επαγγέλματος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F5A97A4-607C-4B9E-8E3B-5FCF672066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B95416F-F292-4C82-B9E7-13723EAE77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095500"/>
            <a:ext cx="962025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025" b="1" i="0">
                <a:solidFill>
                  <a:srgbClr val="101418"/>
                </a:solidFill>
              </a:defRPr>
            </a:pPr>
            <a:r>
              <a:rPr sz="2025" b="1" i="0">
                <a:solidFill>
                  <a:srgbClr val="101418"/>
                </a:solidFill>
              </a:rPr>
              <a:t>Η ρύθμιση ενισχύει ουσιαστικά την προστασία του επαγγέλματος του φυσικοθεραπευτή και τη θωράκιση της δημόσιας υγείας.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75158AD-6121-442A-9394-10326FE6F5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219450"/>
            <a:ext cx="3143250" cy="1714500"/>
          </a:xfrm>
          <a:prstGeom xmlns:a="http://schemas.openxmlformats.org/drawingml/2006/main" prst="roundRect">
            <a:avLst>
              <a:gd name="adj" fmla="val 444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F50B5F7-D5BB-469F-84DF-B0133DDB23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219450"/>
            <a:ext cx="76200" cy="1714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A58EEB7-626B-41E1-A734-EC6BE63147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40995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Αυστηρότερες ποινές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7D6741F-EB02-497A-9B65-CFD805B006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962400"/>
            <a:ext cx="268605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Αυξάνονται οι ποινές φυλάκισης για περιπτώσεις αντιποίησης του επαγγέλματος.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907072C-BE74-45E2-B7F9-0D60E3B6B2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3219450"/>
            <a:ext cx="3143250" cy="1714500"/>
          </a:xfrm>
          <a:prstGeom xmlns:a="http://schemas.openxmlformats.org/drawingml/2006/main" prst="roundRect">
            <a:avLst>
              <a:gd name="adj" fmla="val 444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A336460-969B-4969-9F41-5D3F118622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3219450"/>
            <a:ext cx="76200" cy="1714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4F94B45-9884-4FB2-B28C-A31A3B896B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340995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Χωρίς οικονομικό όφελος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2B2CEA5-6935-41F6-82D1-75E3C81A03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3962400"/>
            <a:ext cx="268605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Δεν απαιτείται πλέον απόδειξη αποκόμισης οικονομικού οφέλους για τη στοιχειοθέτηση της παράβασης.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AE0726D-9E64-401F-98BB-A0220AC094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3219450"/>
            <a:ext cx="3143250" cy="1714500"/>
          </a:xfrm>
          <a:prstGeom xmlns:a="http://schemas.openxmlformats.org/drawingml/2006/main" prst="roundRect">
            <a:avLst>
              <a:gd name="adj" fmla="val 444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79DEEC6-790B-4178-AA05-80902A1CAC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3219450"/>
            <a:ext cx="76200" cy="1714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1B58130-3096-43B4-8C40-AB4B3B9CB6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40995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Αυτόφωρη διαδικασία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823C25A-C145-4D75-8D8A-8F1ED3272B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962400"/>
            <a:ext cx="268605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Εισάγεται το αυτόφωρο, ώστε οι αρμόδιες αρχές να μπορούν να ενεργούν άμεσα.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3F7F380-B43F-432D-A929-666CDFE776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77300" y="5257800"/>
            <a:ext cx="20002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CEDEB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B3548E3-132E-480C-95F2-5414E51C3D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29700" y="5353050"/>
            <a:ext cx="16954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00" b="1" i="0">
                <a:solidFill>
                  <a:srgbClr val="B84A3A"/>
                </a:solidFill>
              </a:defRPr>
            </a:pPr>
            <a:r>
              <a:rPr sz="1200" b="1" i="0">
                <a:solidFill>
                  <a:srgbClr val="B84A3A"/>
                </a:solidFill>
              </a:rPr>
              <a:t>Προστασία επαγγέλματος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B6B97A1-4E10-4266-9856-566F501769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D77F418-575A-4BE7-B67E-468FFE081C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6446B69-CD21-4ECD-85B3-131A398086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07</a:t>
            </a:r>
          </a:p>
        </p:txBody>
      </p:sp>
    </p:spTree>
    <p:extLst>
      <p:ext uri="{BB962C8B-B14F-4D97-AF65-F5344CB8AC3E}">
        <p14:creationId xmlns:p14="http://schemas.microsoft.com/office/powerpoint/2010/main" val="1483482212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1FB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7942821-C0EF-4FB2-B35E-4B053E84D2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C721470-9728-42BB-892A-921958B080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F0E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BCDDD1B-7F27-410A-BB48-540F3658EF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F0E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4471BC4-79E6-465A-A46D-BD7318A90C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167C80"/>
                </a:solidFill>
              </a:defRPr>
            </a:pPr>
            <a:r>
              <a:rPr sz="1050" b="1" i="0">
                <a:solidFill>
                  <a:srgbClr val="167C80"/>
                </a:solidFill>
              </a:rPr>
              <a:t>Γιατί κρίθηκε αναγκαία η αυστηροποίηση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98ECB17-403F-4E19-8D69-2419744021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Αιτιολογική έκθεση άρθρου 65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ACCD2A7-5CF2-48E7-90D7-8816C463B9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F62AF8E-1359-4212-A19A-605D309779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095500"/>
            <a:ext cx="962025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950" b="1" i="0">
                <a:solidFill>
                  <a:srgbClr val="101418"/>
                </a:solidFill>
              </a:defRPr>
            </a:pPr>
            <a:r>
              <a:rPr sz="1950" b="1" i="0">
                <a:solidFill>
                  <a:srgbClr val="101418"/>
                </a:solidFill>
              </a:rPr>
              <a:t>Η αιτιολογική έκθεση τεκμηριώνει την ανάγκη αυστηρότερης αντιμετώπισης της αντιποίησης, με επίκεντρο τη δημόσια υγεία και την προστασία των πολιτών.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752196C-5A9A-4FAA-98B9-DF8E9510A6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162300"/>
            <a:ext cx="3143250" cy="1714500"/>
          </a:xfrm>
          <a:prstGeom xmlns:a="http://schemas.openxmlformats.org/drawingml/2006/main" prst="roundRect">
            <a:avLst>
              <a:gd name="adj" fmla="val 444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3028A11-CF91-4A9E-9860-F745FC7516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162300"/>
            <a:ext cx="76200" cy="1714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6FF4118-7AA9-448D-9AED-14BA2DBE7A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35280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Αύξηση περιστατικών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9FBBC31-A54D-40BA-9916-9077E88766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905250"/>
            <a:ext cx="268605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Τα τελευταία έτη παρατηρείται σημαντική αύξηση περιστατικών αντιποίησης του φυσικοθεραπευτικού επαγγέλματος.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07A6C97-B10F-4DEB-BAEE-BCCE62C975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3162300"/>
            <a:ext cx="3143250" cy="1714500"/>
          </a:xfrm>
          <a:prstGeom xmlns:a="http://schemas.openxmlformats.org/drawingml/2006/main" prst="roundRect">
            <a:avLst>
              <a:gd name="adj" fmla="val 444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7948AC7-889C-4612-9001-A88FD448F0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3162300"/>
            <a:ext cx="76200" cy="1714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AE9B19A-BAEF-4859-8AB4-CA078C5CFB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335280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Αναφορές - καταγγελίες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3829A0C-37E3-4424-88A5-85F332D887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3905250"/>
            <a:ext cx="268605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Ο Π.Σ.Φ. αναγκάζεται συχνότερα να υποβάλλει σχετικές αναφορές και καταγγελίες στις αρμόδιες Εισαγγελικές Αρχές.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32FFB41-4E36-4B1C-84F9-DCFDCE4BE2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3162300"/>
            <a:ext cx="3143250" cy="1714500"/>
          </a:xfrm>
          <a:prstGeom xmlns:a="http://schemas.openxmlformats.org/drawingml/2006/main" prst="roundRect">
            <a:avLst>
              <a:gd name="adj" fmla="val 444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0FA4BDA-1E7B-496B-B02A-5DFC6CACF2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3162300"/>
            <a:ext cx="76200" cy="1714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8A2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0032CA6-1019-4F33-9588-442E637308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352800"/>
            <a:ext cx="26860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Ήπιες κυρώσεις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F9E5175-E00F-442C-8528-392D9C395A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905250"/>
            <a:ext cx="268605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 i="0">
                <a:solidFill>
                  <a:srgbClr val="56606B"/>
                </a:solidFill>
              </a:defRPr>
            </a:pPr>
            <a:r>
              <a:rPr sz="1275" b="0" i="0">
                <a:solidFill>
                  <a:srgbClr val="56606B"/>
                </a:solidFill>
              </a:rPr>
              <a:t>Οι κυρώσεις του άρθρου 118 του ν. 4600/2019 αξιολογούνται ως ιδιαίτερα ήπιες και μη αποτρεπτικές.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2198A46-1034-4DB5-BB69-54515189F0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5219700"/>
            <a:ext cx="9334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CEDEB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FB20534-D1ED-4694-8B73-3BC615681D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5334000"/>
            <a:ext cx="88773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 i="0">
                <a:solidFill>
                  <a:srgbClr val="B84A3A"/>
                </a:solidFill>
              </a:defRPr>
            </a:pPr>
            <a:r>
              <a:rPr sz="1350" b="1" i="0">
                <a:solidFill>
                  <a:srgbClr val="B84A3A"/>
                </a:solidFill>
              </a:rPr>
              <a:t>Στόχος: πρόληψη, αποτροπή και παραδειγματική τιμωρία των παρανομούντων, προς όφελος της δημόσιας υγείας, της ζωής και της σωματικής ακεραιότητας των πολιτών.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2EAED5E-B854-434D-8365-6046DC6AFF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7C8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8C73036-AD07-433A-B7DD-6FE7966AAC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4D2F927-94DC-450D-9042-77BB9C187D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08</a:t>
            </a:r>
          </a:p>
        </p:txBody>
      </p:sp>
    </p:spTree>
    <p:extLst>
      <p:ext uri="{BB962C8B-B14F-4D97-AF65-F5344CB8AC3E}">
        <p14:creationId xmlns:p14="http://schemas.microsoft.com/office/powerpoint/2010/main" val="629687219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F4FBF7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7F2EDA4-AA1A-4C83-9AC0-9D6EFED23B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1283CAE-EF80-4BE9-95C1-CC9A42D862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52400"/>
            <a:ext cx="190500" cy="6705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FE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D5D5322-1E7C-4067-9393-66966291AE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25150" y="819150"/>
            <a:ext cx="685800" cy="466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FE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A32426C-E09C-4479-80F6-34CA63ECC8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3850"/>
            <a:ext cx="666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 i="0">
                <a:solidFill>
                  <a:srgbClr val="2F7D5B"/>
                </a:solidFill>
              </a:defRPr>
            </a:pPr>
            <a:r>
              <a:rPr sz="1050" b="1" i="0">
                <a:solidFill>
                  <a:srgbClr val="2F7D5B"/>
                </a:solidFill>
              </a:rPr>
              <a:t>Θεσμική παρουσία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AA424E8-7413-4698-9D16-411F6BE6E4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81050"/>
            <a:ext cx="10668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 i="0">
                <a:solidFill>
                  <a:srgbClr val="101418"/>
                </a:solidFill>
              </a:defRPr>
            </a:pPr>
            <a:r>
              <a:rPr sz="3000" b="1" i="0">
                <a:solidFill>
                  <a:srgbClr val="101418"/>
                </a:solidFill>
              </a:rPr>
              <a:t>Ρόλος Π.Σ.Φ. στην αντιμετώπιση της αντιποίησης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C0074A3-8DCA-4D55-B56C-717DD85B8B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1000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1A78FE1-62FB-4BE6-902C-C4FD7D077F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95500"/>
            <a:ext cx="4953000" cy="3429000"/>
          </a:xfrm>
          <a:prstGeom xmlns:a="http://schemas.openxmlformats.org/drawingml/2006/main" prst="roundRect">
            <a:avLst>
              <a:gd name="adj" fmla="val 222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C067BA5-E7D3-46CF-946F-6E96017ACE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95500"/>
            <a:ext cx="76200" cy="3429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0E6D788-571B-44B4-AF60-E64E7C6111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286000"/>
            <a:ext cx="44958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Τι αλλάζει στην πράξη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C508908-E899-4D01-AE08-95206D894E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838450"/>
            <a:ext cx="4495800" cy="2590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2E08BEE-B23B-4DC3-AF60-870A0ED4C2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2095500"/>
            <a:ext cx="4953000" cy="3429000"/>
          </a:xfrm>
          <a:prstGeom xmlns:a="http://schemas.openxmlformats.org/drawingml/2006/main" prst="roundRect">
            <a:avLst>
              <a:gd name="adj" fmla="val 222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D0D8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94F4F7A-FBDD-4251-9DE9-E04C8A0AB3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2095500"/>
            <a:ext cx="76200" cy="3429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09BFC7B-AB88-496D-ADC5-62F892E307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2286000"/>
            <a:ext cx="44958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 i="0">
                <a:solidFill>
                  <a:srgbClr val="101418"/>
                </a:solidFill>
              </a:defRPr>
            </a:pPr>
            <a:r>
              <a:rPr sz="1650" b="1" i="0">
                <a:solidFill>
                  <a:srgbClr val="101418"/>
                </a:solidFill>
              </a:rPr>
              <a:t>Υποχρεωτική παρουσία Π.Σ.Φ.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746C48F-3A1E-49F4-B67A-5C3E9747B2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2838450"/>
            <a:ext cx="4495800" cy="2590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CB3E8D3-DF7F-4142-8603-03D4969889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29908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2EDCB95-29B2-465B-B5F4-6FCCDDDBE4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28956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Η αντιμετώπιση της αντιποίησης γίνεται πιο άμεση και αποτελεσματική.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ACB35DC-7D99-4892-BF24-4DDDEE8437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5242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02C4E94-E88C-4379-9CE5-696A36EB87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4290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Η αυστηροποίηση λειτουργεί αποτρεπτικά για παράνομη άσκηση δραστηριοτήτων.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010439F-4A2B-4319-9058-F06276B89F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0576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4A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9F88AE7-C576-4804-81E2-03A431C90E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9624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Η προστασία του πολίτη συνδέεται με την κατοχύρωση της επαγγελματικής ευθύνης.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B2E565C-BE3E-447E-BB8F-3B484EA61A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29908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B8FCF96-C294-4E74-A891-F5D387B4CA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28956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Ο Π.Σ.Φ. παρίσταται υποχρεωτικά στο δικαστήριο.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4CA20F3-2350-4D71-9310-3AEB43CA6A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35242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FE1F842-3CD5-4DE4-B967-1ED1E8D725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34290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Η θεσμική παράσταση ενισχύει την τεκμηρίωση και την υπεράσπιση του κλάδου.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9C611C0-EB21-48E8-8EC2-B33AFAC5CB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4057650"/>
            <a:ext cx="85725" cy="857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5E99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887C6FA-51B2-4D2E-BC6A-2014999190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3962400"/>
            <a:ext cx="38481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 i="0">
                <a:solidFill>
                  <a:srgbClr val="101418"/>
                </a:solidFill>
              </a:defRPr>
            </a:pPr>
            <a:r>
              <a:rPr sz="1425" b="0" i="0">
                <a:solidFill>
                  <a:srgbClr val="101418"/>
                </a:solidFill>
              </a:rPr>
              <a:t>Ο Σύλλογος αποκτά πιο ενεργό ρόλο στην εφαρμογή του πλαισίου.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4B2BA73-18D0-4938-A8B4-6D87BA4693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172200"/>
            <a:ext cx="1524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11BE6A0-5BD4-4118-982F-26CB18EC39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6477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Έκθεση Πεπραγμένων Π.Σ.Φ. | Έτος 2025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1299A95C-5D19-4FFC-9C13-B0816A2E28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362700"/>
            <a:ext cx="57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00" b="0" i="0">
                <a:solidFill>
                  <a:srgbClr val="56606B"/>
                </a:solidFill>
              </a:defRPr>
            </a:pPr>
            <a:r>
              <a:rPr sz="900" b="0" i="0">
                <a:solidFill>
                  <a:srgbClr val="56606B"/>
                </a:solidFill>
              </a:rPr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144061703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2026-06-25T07:35:04.9270000Z</dcterms:created>
  <dcterms:modified xsi:type="dcterms:W3CDTF">2026-06-25T07:35:04.9270000Z</dcterms:modified>
</coreProperties>
</file>